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43"/>
  </p:notesMasterIdLst>
  <p:sldIdLst>
    <p:sldId id="256" r:id="rId2"/>
    <p:sldId id="2076137043" r:id="rId3"/>
    <p:sldId id="2147469858" r:id="rId4"/>
    <p:sldId id="10229" r:id="rId5"/>
    <p:sldId id="312" r:id="rId6"/>
    <p:sldId id="2076137052" r:id="rId7"/>
    <p:sldId id="2076137060" r:id="rId8"/>
    <p:sldId id="2147469862" r:id="rId9"/>
    <p:sldId id="2147481217" r:id="rId10"/>
    <p:sldId id="2076137009" r:id="rId11"/>
    <p:sldId id="2147469964" r:id="rId12"/>
    <p:sldId id="2147469944" r:id="rId13"/>
    <p:sldId id="2147469972" r:id="rId14"/>
    <p:sldId id="2147469974" r:id="rId15"/>
    <p:sldId id="2147469973" r:id="rId16"/>
    <p:sldId id="2076137050" r:id="rId17"/>
    <p:sldId id="2147469978" r:id="rId18"/>
    <p:sldId id="366" r:id="rId19"/>
    <p:sldId id="2147481261" r:id="rId20"/>
    <p:sldId id="2147481216" r:id="rId21"/>
    <p:sldId id="2147469863" r:id="rId22"/>
    <p:sldId id="2076137045" r:id="rId23"/>
    <p:sldId id="2147469829" r:id="rId24"/>
    <p:sldId id="2147481265" r:id="rId25"/>
    <p:sldId id="292" r:id="rId26"/>
    <p:sldId id="2147481262" r:id="rId27"/>
    <p:sldId id="336" r:id="rId28"/>
    <p:sldId id="289" r:id="rId29"/>
    <p:sldId id="281" r:id="rId30"/>
    <p:sldId id="301" r:id="rId31"/>
    <p:sldId id="261" r:id="rId32"/>
    <p:sldId id="260" r:id="rId33"/>
    <p:sldId id="302" r:id="rId34"/>
    <p:sldId id="303" r:id="rId35"/>
    <p:sldId id="305" r:id="rId36"/>
    <p:sldId id="298" r:id="rId37"/>
    <p:sldId id="2147481266" r:id="rId38"/>
    <p:sldId id="2147481263" r:id="rId39"/>
    <p:sldId id="2147481264" r:id="rId40"/>
    <p:sldId id="326" r:id="rId41"/>
    <p:sldId id="2147469861" r:id="rId42"/>
  </p:sldIdLst>
  <p:sldSz cx="9144000" cy="5143500" type="screen16x9"/>
  <p:notesSz cx="6858000" cy="9144000"/>
  <p:embeddedFontLst>
    <p:embeddedFont>
      <p:font typeface="MS Gothic" panose="020B0609070205080204" pitchFamily="49" charset="-128"/>
      <p:regular r:id="rId44"/>
    </p:embeddedFont>
    <p:embeddedFont>
      <p:font typeface="Calibri" panose="020F0502020204030204" pitchFamily="34" charset="0"/>
      <p:regular r:id="rId45"/>
      <p:bold r:id="rId46"/>
      <p:italic r:id="rId47"/>
      <p:boldItalic r:id="rId48"/>
    </p:embeddedFont>
    <p:embeddedFont>
      <p:font typeface="Open Sans" panose="020B0606030504020204" pitchFamily="34" charset="0"/>
      <p:regular r:id="rId49"/>
      <p:bold r:id="rId50"/>
      <p:italic r:id="rId51"/>
    </p:embeddedFont>
    <p:embeddedFont>
      <p:font typeface="Open Sans SemiBold" panose="020B0706030804020204" pitchFamily="34" charset="0"/>
      <p:bold r:id="rId52"/>
      <p:boldItalic r:id="rId53"/>
    </p:embeddedFont>
    <p:embeddedFont>
      <p:font typeface="Quattrocento Sans" panose="020B0502050000020003" pitchFamily="34" charset="0"/>
      <p:regular r:id="rId54"/>
      <p:bold r:id="rId55"/>
      <p:italic r:id="rId56"/>
      <p:boldItalic r:id="rId57"/>
    </p:embeddedFont>
    <p:embeddedFont>
      <p:font typeface="Segoe UI" panose="020B0502040204020203" pitchFamily="34" charset="0"/>
      <p:regular r:id="rId58"/>
      <p:bold r:id="rId59"/>
      <p:italic r:id="rId60"/>
      <p:boldItalic r:id="rId61"/>
    </p:embeddedFont>
    <p:embeddedFont>
      <p:font typeface="Segoe UI Semilight" panose="020B0402040204020203" pitchFamily="34" charset="0"/>
      <p:regular r:id="rId62"/>
      <p:italic r:id="rId63"/>
    </p:embeddedFont>
    <p:embeddedFont>
      <p:font typeface="Space Grotesk" pitchFamily="2"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2B7BC98-D473-4576-AF55-2C39D620F8B4}">
          <p14:sldIdLst>
            <p14:sldId id="256"/>
          </p14:sldIdLst>
        </p14:section>
        <p14:section name="Intro" id="{CC058841-66BE-4B0D-A63D-7FA69CE49D78}">
          <p14:sldIdLst>
            <p14:sldId id="2076137043"/>
            <p14:sldId id="2147469858"/>
            <p14:sldId id="10229"/>
            <p14:sldId id="312"/>
            <p14:sldId id="2076137052"/>
            <p14:sldId id="2076137060"/>
            <p14:sldId id="2147469862"/>
            <p14:sldId id="2147481217"/>
            <p14:sldId id="2076137009"/>
            <p14:sldId id="2147469964"/>
            <p14:sldId id="2147469944"/>
            <p14:sldId id="2147469972"/>
            <p14:sldId id="2147469974"/>
            <p14:sldId id="2147469973"/>
            <p14:sldId id="2076137050"/>
            <p14:sldId id="2147469978"/>
            <p14:sldId id="366"/>
            <p14:sldId id="2147481261"/>
            <p14:sldId id="2147481216"/>
            <p14:sldId id="2147469863"/>
            <p14:sldId id="2076137045"/>
            <p14:sldId id="2147469829"/>
            <p14:sldId id="2147481265"/>
            <p14:sldId id="292"/>
            <p14:sldId id="2147481262"/>
          </p14:sldIdLst>
        </p14:section>
        <p14:section name="Improvements" id="{FBAC04BA-B92C-FC47-972C-B1B4268589A5}">
          <p14:sldIdLst>
            <p14:sldId id="336"/>
            <p14:sldId id="289"/>
            <p14:sldId id="281"/>
            <p14:sldId id="301"/>
            <p14:sldId id="261"/>
            <p14:sldId id="260"/>
            <p14:sldId id="302"/>
            <p14:sldId id="303"/>
            <p14:sldId id="305"/>
            <p14:sldId id="298"/>
          </p14:sldIdLst>
        </p14:section>
        <p14:section name="Closing" id="{5BBB786E-4A70-472A-A0A0-057FC0B02314}">
          <p14:sldIdLst>
            <p14:sldId id="2147481266"/>
            <p14:sldId id="2147481263"/>
            <p14:sldId id="2147481264"/>
            <p14:sldId id="326"/>
            <p14:sldId id="21474698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onio Garcia Aprea" initials="" lastIdx="3" clrIdx="0"/>
  <p:cmAuthor id="1" name="David Siege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150"/>
    <a:srgbClr val="F2F2F2"/>
    <a:srgbClr val="894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220" autoAdjust="0"/>
  </p:normalViewPr>
  <p:slideViewPr>
    <p:cSldViewPr snapToGrid="0" snapToObjects="1">
      <p:cViewPr varScale="1">
        <p:scale>
          <a:sx n="87" d="100"/>
          <a:sy n="87" d="100"/>
        </p:scale>
        <p:origin x="96" y="5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.NET MAUI Startup, Pixel 5, Milliseconds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Xamarin.Forms</c:v>
                </c:pt>
              </c:strCache>
            </c:strRef>
          </c:tx>
          <c:spPr>
            <a:solidFill>
              <a:schemeClr val="accent5">
                <a:shade val="58000"/>
              </a:schemeClr>
            </a:solidFill>
            <a:ln>
              <a:noFill/>
            </a:ln>
            <a:effectLst/>
          </c:spPr>
          <c:invertIfNegative val="0"/>
          <c:cat>
            <c:strRef>
              <c:f>Sheet1!$A$2:$A$3</c:f>
              <c:strCache>
                <c:ptCount val="2"/>
                <c:pt idx="0">
                  <c:v>Project Template</c:v>
                </c:pt>
                <c:pt idx="1">
                  <c:v>.NET App</c:v>
                </c:pt>
              </c:strCache>
            </c:strRef>
          </c:cat>
          <c:val>
            <c:numRef>
              <c:f>Sheet1!$B$2:$B$3</c:f>
              <c:numCache>
                <c:formatCode>General</c:formatCode>
                <c:ptCount val="2"/>
                <c:pt idx="0">
                  <c:v>817.7</c:v>
                </c:pt>
                <c:pt idx="1">
                  <c:v>0</c:v>
                </c:pt>
              </c:numCache>
            </c:numRef>
          </c:val>
          <c:extLst>
            <c:ext xmlns:c16="http://schemas.microsoft.com/office/drawing/2014/chart" uri="{C3380CC4-5D6E-409C-BE32-E72D297353CC}">
              <c16:uniqueId val="{00000000-4DA3-784E-A699-7827E8AA11A5}"/>
            </c:ext>
          </c:extLst>
        </c:ser>
        <c:ser>
          <c:idx val="1"/>
          <c:order val="1"/>
          <c:tx>
            <c:strRef>
              <c:f>Sheet1!$C$1</c:f>
              <c:strCache>
                <c:ptCount val="1"/>
                <c:pt idx="0">
                  <c:v>.NET 6</c:v>
                </c:pt>
              </c:strCache>
            </c:strRef>
          </c:tx>
          <c:spPr>
            <a:solidFill>
              <a:schemeClr val="accent5">
                <a:shade val="86000"/>
              </a:schemeClr>
            </a:solidFill>
            <a:ln>
              <a:noFill/>
            </a:ln>
            <a:effectLst/>
          </c:spPr>
          <c:invertIfNegative val="0"/>
          <c:cat>
            <c:strRef>
              <c:f>Sheet1!$A$2:$A$3</c:f>
              <c:strCache>
                <c:ptCount val="2"/>
                <c:pt idx="0">
                  <c:v>Project Template</c:v>
                </c:pt>
                <c:pt idx="1">
                  <c:v>.NET App</c:v>
                </c:pt>
              </c:strCache>
            </c:strRef>
          </c:cat>
          <c:val>
            <c:numRef>
              <c:f>Sheet1!$C$2:$C$3</c:f>
              <c:numCache>
                <c:formatCode>General</c:formatCode>
                <c:ptCount val="2"/>
                <c:pt idx="0">
                  <c:v>496</c:v>
                </c:pt>
                <c:pt idx="1">
                  <c:v>790.5</c:v>
                </c:pt>
              </c:numCache>
            </c:numRef>
          </c:val>
          <c:extLst>
            <c:ext xmlns:c16="http://schemas.microsoft.com/office/drawing/2014/chart" uri="{C3380CC4-5D6E-409C-BE32-E72D297353CC}">
              <c16:uniqueId val="{00000001-4DA3-784E-A699-7827E8AA11A5}"/>
            </c:ext>
          </c:extLst>
        </c:ser>
        <c:ser>
          <c:idx val="2"/>
          <c:order val="2"/>
          <c:tx>
            <c:strRef>
              <c:f>Sheet1!$D$1</c:f>
              <c:strCache>
                <c:ptCount val="1"/>
                <c:pt idx="0">
                  <c:v>.NET 7</c:v>
                </c:pt>
              </c:strCache>
            </c:strRef>
          </c:tx>
          <c:spPr>
            <a:solidFill>
              <a:schemeClr val="accent5">
                <a:tint val="86000"/>
              </a:schemeClr>
            </a:solidFill>
            <a:ln>
              <a:noFill/>
            </a:ln>
            <a:effectLst/>
          </c:spPr>
          <c:invertIfNegative val="0"/>
          <c:cat>
            <c:strRef>
              <c:f>Sheet1!$A$2:$A$3</c:f>
              <c:strCache>
                <c:ptCount val="2"/>
                <c:pt idx="0">
                  <c:v>Project Template</c:v>
                </c:pt>
                <c:pt idx="1">
                  <c:v>.NET App</c:v>
                </c:pt>
              </c:strCache>
            </c:strRef>
          </c:cat>
          <c:val>
            <c:numRef>
              <c:f>Sheet1!$D$2:$D$3</c:f>
              <c:numCache>
                <c:formatCode>General</c:formatCode>
                <c:ptCount val="2"/>
                <c:pt idx="0">
                  <c:v>490.5</c:v>
                </c:pt>
                <c:pt idx="1">
                  <c:v>780.2</c:v>
                </c:pt>
              </c:numCache>
            </c:numRef>
          </c:val>
          <c:extLst>
            <c:ext xmlns:c16="http://schemas.microsoft.com/office/drawing/2014/chart" uri="{C3380CC4-5D6E-409C-BE32-E72D297353CC}">
              <c16:uniqueId val="{00000002-4DA3-784E-A699-7827E8AA11A5}"/>
            </c:ext>
          </c:extLst>
        </c:ser>
        <c:ser>
          <c:idx val="3"/>
          <c:order val="3"/>
          <c:tx>
            <c:strRef>
              <c:f>Sheet1!$E$1</c:f>
              <c:strCache>
                <c:ptCount val="1"/>
                <c:pt idx="0">
                  <c:v>.NET 8</c:v>
                </c:pt>
              </c:strCache>
            </c:strRef>
          </c:tx>
          <c:spPr>
            <a:solidFill>
              <a:schemeClr val="accent5">
                <a:tint val="58000"/>
              </a:schemeClr>
            </a:solidFill>
            <a:ln>
              <a:noFill/>
            </a:ln>
            <a:effectLst/>
          </c:spPr>
          <c:invertIfNegative val="0"/>
          <c:cat>
            <c:strRef>
              <c:f>Sheet1!$A$2:$A$3</c:f>
              <c:strCache>
                <c:ptCount val="2"/>
                <c:pt idx="0">
                  <c:v>Project Template</c:v>
                </c:pt>
                <c:pt idx="1">
                  <c:v>.NET App</c:v>
                </c:pt>
              </c:strCache>
            </c:strRef>
          </c:cat>
          <c:val>
            <c:numRef>
              <c:f>Sheet1!$E$2:$E$3</c:f>
              <c:numCache>
                <c:formatCode>General</c:formatCode>
                <c:ptCount val="2"/>
                <c:pt idx="0">
                  <c:v>482.5</c:v>
                </c:pt>
                <c:pt idx="1">
                  <c:v>762.2</c:v>
                </c:pt>
              </c:numCache>
            </c:numRef>
          </c:val>
          <c:extLst>
            <c:ext xmlns:c16="http://schemas.microsoft.com/office/drawing/2014/chart" uri="{C3380CC4-5D6E-409C-BE32-E72D297353CC}">
              <c16:uniqueId val="{00000000-739F-4035-BD63-8A0DDAC651CD}"/>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112311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.NET MAUI Template, iOS App Size, MB</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Extracted Size on Disk</c:v>
                </c:pt>
              </c:strCache>
            </c:strRef>
          </c:tx>
          <c:spPr>
            <a:solidFill>
              <a:schemeClr val="accent5">
                <a:shade val="76000"/>
              </a:schemeClr>
            </a:solidFill>
            <a:ln>
              <a:noFill/>
            </a:ln>
            <a:effectLst/>
          </c:spPr>
          <c:invertIfNegative val="0"/>
          <c:cat>
            <c:strRef>
              <c:f>Sheet1!$A$2:$A$4</c:f>
              <c:strCache>
                <c:ptCount val="3"/>
                <c:pt idx="0">
                  <c:v>Mono .NET 7</c:v>
                </c:pt>
                <c:pt idx="1">
                  <c:v>Mono .NET 8</c:v>
                </c:pt>
                <c:pt idx="2">
                  <c:v>NativeAOT .NET 8</c:v>
                </c:pt>
              </c:strCache>
            </c:strRef>
          </c:cat>
          <c:val>
            <c:numRef>
              <c:f>Sheet1!$B$2:$B$4</c:f>
              <c:numCache>
                <c:formatCode>General</c:formatCode>
                <c:ptCount val="3"/>
                <c:pt idx="0">
                  <c:v>40.78</c:v>
                </c:pt>
                <c:pt idx="1">
                  <c:v>40.479999999999997</c:v>
                </c:pt>
                <c:pt idx="2">
                  <c:v>19.46</c:v>
                </c:pt>
              </c:numCache>
            </c:numRef>
          </c:val>
          <c:extLst>
            <c:ext xmlns:c16="http://schemas.microsoft.com/office/drawing/2014/chart" uri="{C3380CC4-5D6E-409C-BE32-E72D297353CC}">
              <c16:uniqueId val="{00000000-4DA3-784E-A699-7827E8AA11A5}"/>
            </c:ext>
          </c:extLst>
        </c:ser>
        <c:ser>
          <c:idx val="1"/>
          <c:order val="1"/>
          <c:tx>
            <c:strRef>
              <c:f>Sheet1!$C$1</c:f>
              <c:strCache>
                <c:ptCount val="1"/>
                <c:pt idx="0">
                  <c:v>.ipa Size</c:v>
                </c:pt>
              </c:strCache>
            </c:strRef>
          </c:tx>
          <c:spPr>
            <a:solidFill>
              <a:schemeClr val="accent5">
                <a:tint val="77000"/>
              </a:schemeClr>
            </a:solidFill>
            <a:ln>
              <a:noFill/>
            </a:ln>
            <a:effectLst/>
          </c:spPr>
          <c:invertIfNegative val="0"/>
          <c:cat>
            <c:strRef>
              <c:f>Sheet1!$A$2:$A$4</c:f>
              <c:strCache>
                <c:ptCount val="3"/>
                <c:pt idx="0">
                  <c:v>Mono .NET 7</c:v>
                </c:pt>
                <c:pt idx="1">
                  <c:v>Mono .NET 8</c:v>
                </c:pt>
                <c:pt idx="2">
                  <c:v>NativeAOT .NET 8</c:v>
                </c:pt>
              </c:strCache>
            </c:strRef>
          </c:cat>
          <c:val>
            <c:numRef>
              <c:f>Sheet1!$C$2:$C$4</c:f>
              <c:numCache>
                <c:formatCode>General</c:formatCode>
                <c:ptCount val="3"/>
                <c:pt idx="0">
                  <c:v>13.61</c:v>
                </c:pt>
                <c:pt idx="1">
                  <c:v>15.5</c:v>
                </c:pt>
                <c:pt idx="2">
                  <c:v>8.19</c:v>
                </c:pt>
              </c:numCache>
            </c:numRef>
          </c:val>
          <c:extLst>
            <c:ext xmlns:c16="http://schemas.microsoft.com/office/drawing/2014/chart" uri="{C3380CC4-5D6E-409C-BE32-E72D297353CC}">
              <c16:uniqueId val="{00000000-DBD4-4FFF-A659-A2D685D5D551}"/>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112311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Model%E2%80%93view%E2%80%93viewmode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reactiveui.net/doc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arketplace.visualstudio.com/items?itemName=ms-dotnettools.csharp"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mono-project.com/docs/advanced/runtime/" TargetMode="External"/><Relationship Id="rId5" Type="http://schemas.openxmlformats.org/officeDocument/2006/relationships/hyperlink" Target="https://www.mono-project.com/docs/about-mono/languages/csharp/" TargetMode="External"/><Relationship Id="rId4" Type="http://schemas.openxmlformats.org/officeDocument/2006/relationships/hyperlink" Target="https://www.mono-project.com/docs/about-mono/languages/ecm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it.wikipedia.org/wiki/2020" TargetMode="External"/><Relationship Id="rId13" Type="http://schemas.openxmlformats.org/officeDocument/2006/relationships/hyperlink" Target="https://it.wikipedia.org/wiki/Wailuku" TargetMode="External"/><Relationship Id="rId18" Type="http://schemas.openxmlformats.org/officeDocument/2006/relationships/hyperlink" Target="https://it.wikipedia.org/wiki/Hana" TargetMode="External"/><Relationship Id="rId3" Type="http://schemas.openxmlformats.org/officeDocument/2006/relationships/hyperlink" Target="https://it.wikipedia.org/wiki/Hawaii" TargetMode="External"/><Relationship Id="rId7" Type="http://schemas.openxmlformats.org/officeDocument/2006/relationships/hyperlink" Target="https://it.wikipedia.org/w/index.php?title=Molokini&amp;action=edit&amp;redlink=1" TargetMode="External"/><Relationship Id="rId12" Type="http://schemas.openxmlformats.org/officeDocument/2006/relationships/hyperlink" Target="https://it.wikipedia.org/wiki/Aeroporto_di_Kahului" TargetMode="External"/><Relationship Id="rId17" Type="http://schemas.openxmlformats.org/officeDocument/2006/relationships/hyperlink" Target="https://it.wikipedia.org/wiki/Regno_delle_Hawaii" TargetMode="External"/><Relationship Id="rId2" Type="http://schemas.openxmlformats.org/officeDocument/2006/relationships/slide" Target="../slides/slide8.xml"/><Relationship Id="rId16" Type="http://schemas.openxmlformats.org/officeDocument/2006/relationships/hyperlink" Target="https://it.wikipedia.org/wiki/Lahaina" TargetMode="External"/><Relationship Id="rId1" Type="http://schemas.openxmlformats.org/officeDocument/2006/relationships/notesMaster" Target="../notesMasters/notesMaster1.xml"/><Relationship Id="rId6" Type="http://schemas.openxmlformats.org/officeDocument/2006/relationships/hyperlink" Target="https://it.wikipedia.org/wiki/Kahoolawe" TargetMode="External"/><Relationship Id="rId11" Type="http://schemas.openxmlformats.org/officeDocument/2006/relationships/hyperlink" Target="https://it.wikipedia.org/wiki/Kahului" TargetMode="External"/><Relationship Id="rId5" Type="http://schemas.openxmlformats.org/officeDocument/2006/relationships/hyperlink" Target="https://it.wikipedia.org/wiki/Lanai" TargetMode="External"/><Relationship Id="rId15" Type="http://schemas.openxmlformats.org/officeDocument/2006/relationships/hyperlink" Target="https://it.wikipedia.org/wiki/Kihei" TargetMode="External"/><Relationship Id="rId10" Type="http://schemas.openxmlformats.org/officeDocument/2006/relationships/hyperlink" Target="https://it.wikipedia.org/wiki/Istmo" TargetMode="External"/><Relationship Id="rId4" Type="http://schemas.openxmlformats.org/officeDocument/2006/relationships/hyperlink" Target="https://it.wikipedia.org/wiki/Molokai" TargetMode="External"/><Relationship Id="rId9" Type="http://schemas.openxmlformats.org/officeDocument/2006/relationships/hyperlink" Target="https://it.wikipedia.org/wiki/Haleakal%C4%81" TargetMode="External"/><Relationship Id="rId14" Type="http://schemas.openxmlformats.org/officeDocument/2006/relationships/hyperlink" Target="https://it.wikipedia.org/wiki/Maalae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t>
            </a:r>
          </a:p>
        </p:txBody>
      </p:sp>
      <p:sp>
        <p:nvSpPr>
          <p:cNvPr id="4" name="Slide Number Placeholder 3"/>
          <p:cNvSpPr>
            <a:spLocks noGrp="1"/>
          </p:cNvSpPr>
          <p:nvPr>
            <p:ph type="sldNum" sz="quarter" idx="5"/>
          </p:nvPr>
        </p:nvSpPr>
        <p:spPr/>
        <p:txBody>
          <a:bodyPr/>
          <a:lstStyle/>
          <a:p>
            <a:fld id="{045E74FF-B95A-3049-B6BA-741949CDE00C}" type="slidenum">
              <a:rPr lang="en-US" smtClean="0"/>
              <a:t>11</a:t>
            </a:fld>
            <a:endParaRPr lang="en-US"/>
          </a:p>
        </p:txBody>
      </p:sp>
    </p:spTree>
    <p:extLst>
      <p:ext uri="{BB962C8B-B14F-4D97-AF65-F5344CB8AC3E}">
        <p14:creationId xmlns:p14="http://schemas.microsoft.com/office/powerpoint/2010/main" val="326170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00" dirty="0"/>
              <a:t>As you know Xamarin.Forms support </a:t>
            </a:r>
            <a:r>
              <a:rPr lang="en-US" sz="1000" dirty="0">
                <a:hlinkClick r:id="rId3" tooltip="Link to the Wikipedia article Model View ViewModel"/>
              </a:rPr>
              <a:t>MVVM</a:t>
            </a:r>
            <a:r>
              <a:rPr lang="en-US" sz="1000" dirty="0"/>
              <a:t> (model-view-</a:t>
            </a:r>
            <a:r>
              <a:rPr lang="en-US" sz="1000" dirty="0" err="1"/>
              <a:t>viewmodel</a:t>
            </a:r>
            <a:r>
              <a:rPr lang="en-US" sz="1000" dirty="0"/>
              <a:t>) and </a:t>
            </a:r>
            <a:r>
              <a:rPr lang="en-US" sz="1000" dirty="0" err="1">
                <a:hlinkClick r:id="rId4" tooltip="Link to the ReactiveUI documentation"/>
              </a:rPr>
              <a:t>RxUI</a:t>
            </a:r>
            <a:r>
              <a:rPr lang="en-US" sz="1000" dirty="0">
                <a:hlinkClick r:id="rId4" tooltip="Link to the ReactiveUI documentation"/>
              </a:rPr>
              <a:t> </a:t>
            </a:r>
            <a:r>
              <a:rPr lang="en-US" sz="1000" dirty="0"/>
              <a:t>(</a:t>
            </a:r>
            <a:r>
              <a:rPr lang="en-US" sz="1000" dirty="0" err="1"/>
              <a:t>ReactiveUI</a:t>
            </a:r>
            <a:r>
              <a:rPr lang="en-US" sz="1000" dirty="0"/>
              <a:t>) patterns. In addition to those, .NET MAUI will support MVU (model-view-update) and </a:t>
            </a:r>
            <a:r>
              <a:rPr lang="en-US" sz="1000" dirty="0" err="1"/>
              <a:t>Blazor</a:t>
            </a:r>
            <a:r>
              <a:rPr lang="en-US" sz="1000" dirty="0"/>
              <a:t> development patterns.</a:t>
            </a:r>
          </a:p>
          <a:p>
            <a:r>
              <a:rPr lang="en-US" sz="1000" b="1" dirty="0"/>
              <a:t>MVU </a:t>
            </a:r>
            <a:r>
              <a:rPr lang="en-US" sz="1000" dirty="0"/>
              <a:t>This pattern provides a unified way to build cross-platform native front ends from a single code base. It also allows us to write UI code and logic in C# as shown below.</a:t>
            </a:r>
          </a:p>
          <a:p>
            <a:endParaRPr lang="en-US" sz="1000" b="1" dirty="0"/>
          </a:p>
          <a:p>
            <a:r>
              <a:rPr lang="en-US" sz="1000" b="1" dirty="0"/>
              <a:t>MVVM(Model View ViewModel)</a:t>
            </a:r>
            <a:r>
              <a:rPr lang="en-US" sz="1000" dirty="0"/>
              <a:t> MVVM is the default built in architecture design pattern in the </a:t>
            </a:r>
            <a:r>
              <a:rPr lang="en-US" sz="1000" dirty="0" err="1"/>
              <a:t>xamarin.Forms</a:t>
            </a:r>
            <a:r>
              <a:rPr lang="en-US" sz="1000" dirty="0"/>
              <a:t> framework. The UI in MVVM is Mutable. Which make managing the state difficult and cause many issues. It consists of three parts. • Model- The definition of data • View- The User Interface for user to interact with the app • ViewModel- The ViewModel stays in between the View and Model. It have all the business logic and presentation logic. The MVVM enable to keep the UI code, Logic and Data separate. Thus it help in easy maintenance. You can learn more about MVVM at https://docs.microsoft.com/en-us/xamarin/xamarin-forms/enterprise-application-patterns/mvvm</a:t>
            </a:r>
          </a:p>
          <a:p>
            <a:endParaRPr lang="en-US" sz="1000" dirty="0"/>
          </a:p>
          <a:p>
            <a:r>
              <a:rPr lang="en-US" sz="1000" b="1" dirty="0" err="1"/>
              <a:t>ReactiveUI</a:t>
            </a:r>
            <a:r>
              <a:rPr lang="en-US" sz="1000" dirty="0"/>
              <a:t> </a:t>
            </a:r>
            <a:r>
              <a:rPr lang="en-US" sz="1000" dirty="0" err="1"/>
              <a:t>ReactiveUI</a:t>
            </a:r>
            <a:r>
              <a:rPr lang="en-US" sz="1000" dirty="0"/>
              <a:t> is a framework which enables use of Reactive Programming over MVVM design pattern. Reactive Programming is done using Reactive Extensions. The Reactive Extensions (Rx) is a library for composing asynchronous and event-based programs using observable sequences and LINQ-style query operators. </a:t>
            </a:r>
            <a:r>
              <a:rPr lang="en-US" sz="1000" dirty="0" err="1"/>
              <a:t>ReactiveUI</a:t>
            </a:r>
            <a:r>
              <a:rPr lang="en-US" sz="1000" dirty="0"/>
              <a:t> make mutable state </a:t>
            </a:r>
            <a:r>
              <a:rPr lang="en-US" sz="1000" dirty="0" err="1"/>
              <a:t>managable</a:t>
            </a:r>
            <a:r>
              <a:rPr lang="en-US" sz="1000" dirty="0"/>
              <a:t>. </a:t>
            </a:r>
            <a:r>
              <a:rPr lang="en-US" sz="1000" dirty="0" err="1"/>
              <a:t>DynamicData</a:t>
            </a:r>
            <a:r>
              <a:rPr lang="en-US" sz="1000" dirty="0"/>
              <a:t> is part of </a:t>
            </a:r>
            <a:r>
              <a:rPr lang="en-US" sz="1000" dirty="0" err="1"/>
              <a:t>ReactiveUI</a:t>
            </a:r>
            <a:r>
              <a:rPr lang="en-US" sz="1000" dirty="0"/>
              <a:t> which makes managing any kind of data very efficient. The definition given at reactiveui.net is “An advanced, composable, functional reactive model-view-</a:t>
            </a:r>
            <a:r>
              <a:rPr lang="en-US" sz="1000" dirty="0" err="1"/>
              <a:t>viewmodel</a:t>
            </a:r>
            <a:r>
              <a:rPr lang="en-US" sz="1000" dirty="0"/>
              <a:t> framework for all .NET platforms!”. The Reactive code is concise and testable. You can learn about it at https://www.reactiveui.net/</a:t>
            </a:r>
          </a:p>
          <a:p>
            <a:r>
              <a:rPr lang="en-US" sz="1000" b="1" dirty="0"/>
              <a:t>MVU( Model View Update)</a:t>
            </a:r>
            <a:r>
              <a:rPr lang="en-US" sz="1000" dirty="0"/>
              <a:t> MVU is a Functional Reactive Programming, architecture design pattern. In MVU UI is immutable. So you have to rebuild your UI, every time you wanted to update a property. Immutability is the property of </a:t>
            </a:r>
            <a:r>
              <a:rPr lang="en-US" sz="1000" dirty="0" err="1"/>
              <a:t>Funtional</a:t>
            </a:r>
            <a:r>
              <a:rPr lang="en-US" sz="1000" dirty="0"/>
              <a:t> Programming. C# does support Functional programming paradigm. C# is taking it further with C# 9 and dot net 5 release in November 2020. In this setup the UI and business login is written in same language </a:t>
            </a:r>
            <a:r>
              <a:rPr lang="en-US" sz="1000" dirty="0" err="1"/>
              <a:t>e.g</a:t>
            </a:r>
            <a:r>
              <a:rPr lang="en-US" sz="1000" dirty="0"/>
              <a:t> C#. The flow of data is unidirectional. It is Good fit for hot reload of the application. You don’t need to learn XAML for developing UI instead develop complete application in one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MVU This pattern provides a unified way to build cross-platform native front ends from a single code base. It also allows us to write UI code and logic in C# as shown below.</a:t>
            </a:r>
          </a:p>
          <a:p>
            <a:endParaRPr lang="en-US" sz="1000" dirty="0"/>
          </a:p>
        </p:txBody>
      </p:sp>
      <p:sp>
        <p:nvSpPr>
          <p:cNvPr id="4" name="Slide Number Placeholder 3"/>
          <p:cNvSpPr>
            <a:spLocks noGrp="1"/>
          </p:cNvSpPr>
          <p:nvPr>
            <p:ph type="sldNum" sz="quarter" idx="5"/>
          </p:nvPr>
        </p:nvSpPr>
        <p:spPr/>
        <p:txBody>
          <a:bodyPr/>
          <a:lstStyle/>
          <a:p>
            <a:fld id="{555A78BE-AF9B-4BC8-8F39-D0D5A534560B}" type="slidenum">
              <a:rPr lang="en-US" smtClean="0"/>
              <a:t>16</a:t>
            </a:fld>
            <a:endParaRPr lang="en-US"/>
          </a:p>
        </p:txBody>
      </p:sp>
    </p:spTree>
    <p:extLst>
      <p:ext uri="{BB962C8B-B14F-4D97-AF65-F5344CB8AC3E}">
        <p14:creationId xmlns:p14="http://schemas.microsoft.com/office/powerpoint/2010/main" val="2741858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5E15F8-FBC3-4696-AED4-C118CBE15C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024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1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11/27/2023 10:31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287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93217"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latin typeface="Segoe UI" pitchFamily="34" charset="0"/>
              </a:rPr>
              <a:pPr defTabSz="949113">
                <a:defRPr/>
              </a:pPr>
              <a:t>11/27/2023 10:31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latin typeface="Segoe UI" pitchFamily="34" charset="0"/>
              </a:rPr>
              <a:pPr defTabSz="949113">
                <a:defRPr/>
              </a:pPr>
              <a:t>20</a:t>
            </a:fld>
            <a:endParaRPr lang="en-US">
              <a:solidFill>
                <a:prstClr val="black"/>
              </a:solidFill>
              <a:latin typeface="Segoe UI" pitchFamily="34" charset="0"/>
            </a:endParaRPr>
          </a:p>
        </p:txBody>
      </p:sp>
    </p:spTree>
    <p:extLst>
      <p:ext uri="{BB962C8B-B14F-4D97-AF65-F5344CB8AC3E}">
        <p14:creationId xmlns:p14="http://schemas.microsoft.com/office/powerpoint/2010/main" val="4036540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which, paired with C# Dev Kit, gives you the tools you need to develop your cross-platform .NET mobile and desktop apps with VS Code on Windows, macOS, and Linux. which, paired with C# Dev Kit, gives you the tools you need to </a:t>
            </a:r>
            <a:r>
              <a:rPr lang="en-US" dirty="0" err="1"/>
              <a:t>deve</a:t>
            </a:r>
            <a:endParaRPr lang="en-US" dirty="0"/>
          </a:p>
          <a:p>
            <a:endParaRPr lang="en-US" dirty="0"/>
          </a:p>
          <a:p>
            <a:r>
              <a:rPr lang="en-US" b="1" dirty="0"/>
              <a:t>Code editing powered by Roslyn</a:t>
            </a:r>
          </a:p>
          <a:p>
            <a:r>
              <a:rPr lang="en-US" dirty="0"/>
              <a:t>C# editing is backed by the newly updated </a:t>
            </a:r>
            <a:r>
              <a:rPr lang="en-US" dirty="0">
                <a:hlinkClick r:id="rId3"/>
              </a:rPr>
              <a:t>open-source C# Extension</a:t>
            </a:r>
            <a:r>
              <a:rPr lang="en-US" dirty="0"/>
              <a:t>, giving you powerful IntelliSense code-completion. Along with the </a:t>
            </a:r>
            <a:r>
              <a:rPr lang="en-US" dirty="0" err="1"/>
              <a:t>IntelliCode</a:t>
            </a:r>
            <a:r>
              <a:rPr lang="en-US" dirty="0"/>
              <a:t> for C# Dev Kit extension, you get AI-assisted features such as whole-line completions and starred suggestions as you type.</a:t>
            </a:r>
          </a:p>
          <a:p>
            <a:r>
              <a:rPr lang="en-US" dirty="0"/>
              <a:t>When editing your XAML, you get lightweight syntax highlighting and autocomplete that learns from your habits as you type.</a:t>
            </a:r>
          </a:p>
          <a:p>
            <a:endParaRPr lang="en-US" dirty="0"/>
          </a:p>
          <a:p>
            <a:r>
              <a:rPr lang="en-US" b="1" dirty="0"/>
              <a:t>Debug to any target</a:t>
            </a:r>
          </a:p>
          <a:p>
            <a:r>
              <a:rPr lang="en-US" dirty="0"/>
              <a:t>The .NET MAUI extension makes it easy to debug and deploy your app to your different target devices (Android, iOS, macOS and Windows). Just pick your device through the “Language Status” popup by hovering over the curly braces { }, selecting “Debug Target”, then starting a debug session (F5).</a:t>
            </a:r>
          </a:p>
          <a:p>
            <a:r>
              <a:rPr lang="en-US" dirty="0"/>
              <a:t>In this preview, we’ve added the following device targets:</a:t>
            </a:r>
          </a:p>
          <a:p>
            <a:pPr>
              <a:buFont typeface="Arial" panose="020B0604020202020204" pitchFamily="34" charset="0"/>
              <a:buChar char="•"/>
            </a:pPr>
            <a:r>
              <a:rPr lang="en-US" dirty="0"/>
              <a:t>On Windows, you can debug to your local Windows machine, Android emulators, and Android devices</a:t>
            </a:r>
          </a:p>
          <a:p>
            <a:pPr>
              <a:buFont typeface="Arial" panose="020B0604020202020204" pitchFamily="34" charset="0"/>
              <a:buChar char="•"/>
            </a:pPr>
            <a:r>
              <a:rPr lang="en-US" dirty="0"/>
              <a:t>On macOS, you can debug locally on your Mac, on iOS simulators or devices, and Android emulators or devices</a:t>
            </a:r>
          </a:p>
          <a:p>
            <a:pPr>
              <a:buFont typeface="Arial" panose="020B0604020202020204" pitchFamily="34" charset="0"/>
              <a:buChar char="•"/>
            </a:pPr>
            <a:r>
              <a:rPr lang="en-US" dirty="0"/>
              <a:t>On Linux, you can debug to Android emulators and devices</a:t>
            </a:r>
          </a:p>
          <a:p>
            <a:r>
              <a:rPr lang="en-US" dirty="0"/>
              <a:t>lop your cross-platform .NET mobile and desktop apps with VS Code on Windows, macOS, and Linux.</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5734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2320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10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Iniziamo</a:t>
            </a:r>
            <a:r>
              <a:rPr lang="en-US" dirty="0"/>
              <a:t> da . NET </a:t>
            </a:r>
          </a:p>
          <a:p>
            <a:endParaRPr lang="en-US" dirty="0"/>
          </a:p>
          <a:p>
            <a:r>
              <a:rPr lang="en-US" dirty="0"/>
              <a:t>.NET is a free, cross-platform, open source developer platform for building many different types of applications.</a:t>
            </a:r>
          </a:p>
          <a:p>
            <a:r>
              <a:rPr lang="en-US" dirty="0"/>
              <a:t>With .NET, you can use multiple languages, editors, and libraries to build for web, mobile, desktop, games, IoT, and more.</a:t>
            </a:r>
          </a:p>
          <a:p>
            <a:endParaRPr lang="en-US" dirty="0"/>
          </a:p>
        </p:txBody>
      </p:sp>
      <p:sp>
        <p:nvSpPr>
          <p:cNvPr id="4" name="Slide Number Placeholder 3"/>
          <p:cNvSpPr>
            <a:spLocks noGrp="1"/>
          </p:cNvSpPr>
          <p:nvPr>
            <p:ph type="sldNum" sz="quarter" idx="5"/>
          </p:nvPr>
        </p:nvSpPr>
        <p:spPr/>
        <p:txBody>
          <a:bodyPr/>
          <a:lstStyle/>
          <a:p>
            <a:fld id="{F3A82D5B-3CB3-42EA-B4C3-3CE82A6E669A}" type="slidenum">
              <a:rPr lang="en-US" smtClean="0"/>
              <a:t>3</a:t>
            </a:fld>
            <a:endParaRPr lang="en-US"/>
          </a:p>
        </p:txBody>
      </p:sp>
    </p:spTree>
    <p:extLst>
      <p:ext uri="{BB962C8B-B14F-4D97-AF65-F5344CB8AC3E}">
        <p14:creationId xmlns:p14="http://schemas.microsoft.com/office/powerpoint/2010/main" val="2476671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.NET is a free, cross-platform, open source developer platform for building many different types of applications.</a:t>
            </a:r>
          </a:p>
          <a:p>
            <a:r>
              <a:rPr lang="en-US" dirty="0"/>
              <a:t>With .NET, you can use multiple languages, editors, and libraries to build for web, mobile, desktop, games, IoT, and more.</a:t>
            </a:r>
          </a:p>
          <a:p>
            <a:endParaRPr lang="en-US" dirty="0"/>
          </a:p>
          <a:p>
            <a:endParaRPr lang="en-US" dirty="0"/>
          </a:p>
          <a:p>
            <a:r>
              <a:rPr lang="en-US" dirty="0"/>
              <a:t>You can write .NET apps in C#, F#, or Visual Basic.</a:t>
            </a:r>
          </a:p>
          <a:p>
            <a:pPr>
              <a:buFont typeface="Arial" panose="020B0604020202020204" pitchFamily="34" charset="0"/>
              <a:buChar char="•"/>
            </a:pPr>
            <a:r>
              <a:rPr lang="en-US" dirty="0"/>
              <a:t>C# is a simple, modern, object-oriented, and type-safe programming language.</a:t>
            </a:r>
          </a:p>
          <a:p>
            <a:pPr>
              <a:buFont typeface="Arial" panose="020B0604020202020204" pitchFamily="34" charset="0"/>
              <a:buChar char="•"/>
            </a:pPr>
            <a:r>
              <a:rPr lang="en-US" dirty="0"/>
              <a:t>F# is a programming language that makes it easy to write succinct, robust, and performant code.</a:t>
            </a:r>
          </a:p>
          <a:p>
            <a:pPr>
              <a:buFont typeface="Arial" panose="020B0604020202020204" pitchFamily="34" charset="0"/>
              <a:buChar char="•"/>
            </a:pPr>
            <a:r>
              <a:rPr lang="en-US" dirty="0"/>
              <a:t>Visual Basic is an approachable language with a simple syntax for building type-safe, object-oriented apps.</a:t>
            </a:r>
          </a:p>
          <a:p>
            <a:endParaRPr lang="en-US" dirty="0"/>
          </a:p>
          <a:p>
            <a:r>
              <a:rPr lang="en-US" dirty="0"/>
              <a:t>NET provides a standard set of base class libraries and APIs that are common to all .NET applications.</a:t>
            </a:r>
          </a:p>
          <a:p>
            <a:r>
              <a:rPr lang="en-US" dirty="0"/>
              <a:t>Each app model can also expose additional APIs that are specific to the operating systems it runs on, or the capabilities it provides. For example, ASP.NET is the cross-platform web framework that provides additional APIs for building web apps that run on Linux or Windows.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863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Sponsored by </a:t>
            </a:r>
            <a:r>
              <a:rPr lang="en-US" dirty="0">
                <a:hlinkClick r:id="rId3"/>
              </a:rPr>
              <a:t>Microsoft</a:t>
            </a:r>
            <a:r>
              <a:rPr lang="en-US" dirty="0"/>
              <a:t>, Mono is an open source implementation of Microsoft's .NET Framework based on the </a:t>
            </a:r>
            <a:r>
              <a:rPr lang="en-US" dirty="0">
                <a:hlinkClick r:id="rId4"/>
              </a:rPr>
              <a:t>ECMA</a:t>
            </a:r>
            <a:r>
              <a:rPr lang="en-US" dirty="0"/>
              <a:t> standards for </a:t>
            </a:r>
            <a:r>
              <a:rPr lang="en-US" dirty="0">
                <a:hlinkClick r:id="rId5"/>
              </a:rPr>
              <a:t>C#</a:t>
            </a:r>
            <a:r>
              <a:rPr lang="en-US" dirty="0"/>
              <a:t> and the </a:t>
            </a:r>
            <a:r>
              <a:rPr lang="en-US" dirty="0">
                <a:hlinkClick r:id="rId6"/>
              </a:rPr>
              <a:t>Common Language Runtime</a:t>
            </a:r>
            <a:r>
              <a:rPr lang="en-US" dirty="0"/>
              <a:t>. A growing family of solutions and an active and enthusiastic contributing community is helping position Mono to become the leading choice for development of cross platform applications. </a:t>
            </a:r>
          </a:p>
        </p:txBody>
      </p:sp>
      <p:sp>
        <p:nvSpPr>
          <p:cNvPr id="4" name="Slide Number Placeholder 3"/>
          <p:cNvSpPr>
            <a:spLocks noGrp="1"/>
          </p:cNvSpPr>
          <p:nvPr>
            <p:ph type="sldNum" sz="quarter" idx="5"/>
          </p:nvPr>
        </p:nvSpPr>
        <p:spPr/>
        <p:txBody>
          <a:bodyPr/>
          <a:lstStyle/>
          <a:p>
            <a:fld id="{20C3D476-13A6-4DAF-82FE-6A54B9FD390E}" type="slidenum">
              <a:rPr lang="en-US" smtClean="0"/>
              <a:t>5</a:t>
            </a:fld>
            <a:endParaRPr lang="en-US"/>
          </a:p>
        </p:txBody>
      </p:sp>
    </p:spTree>
    <p:extLst>
      <p:ext uri="{BB962C8B-B14F-4D97-AF65-F5344CB8AC3E}">
        <p14:creationId xmlns:p14="http://schemas.microsoft.com/office/powerpoint/2010/main" val="148013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solidFill>
                  <a:srgbClr val="75369E"/>
                </a:solidFill>
              </a:rPr>
              <a:t>Xamarin extends .NET</a:t>
            </a:r>
          </a:p>
          <a:p>
            <a:r>
              <a:rPr lang="en-US" dirty="0"/>
              <a:t>Xamarin extends the .NET platform with tools and libraries specifically for building apps on iOS, Android, macOS, and more.</a:t>
            </a:r>
          </a:p>
          <a:p>
            <a:r>
              <a:rPr lang="en-US" dirty="0"/>
              <a:t>These are some things that Xamarin adds to the .NET platform: </a:t>
            </a:r>
          </a:p>
          <a:p>
            <a:pPr>
              <a:buFont typeface="Arial" panose="020B0604020202020204" pitchFamily="34" charset="0"/>
              <a:buChar char="•"/>
            </a:pPr>
            <a:r>
              <a:rPr lang="en-US" b="1" dirty="0"/>
              <a:t>Base framework for accessing native features</a:t>
            </a:r>
            <a:endParaRPr lang="en-US" dirty="0"/>
          </a:p>
          <a:p>
            <a:pPr>
              <a:buFont typeface="Arial" panose="020B0604020202020204" pitchFamily="34" charset="0"/>
              <a:buChar char="•"/>
            </a:pPr>
            <a:r>
              <a:rPr lang="en-US" b="1" dirty="0"/>
              <a:t>Extensible Markup Language</a:t>
            </a:r>
            <a:r>
              <a:rPr lang="en-US" dirty="0"/>
              <a:t>, known as XAML, for building dynamic mobile apps using C#</a:t>
            </a:r>
          </a:p>
          <a:p>
            <a:pPr>
              <a:buFont typeface="Arial" panose="020B0604020202020204" pitchFamily="34" charset="0"/>
              <a:buChar char="•"/>
            </a:pPr>
            <a:r>
              <a:rPr lang="en-US" b="1" dirty="0"/>
              <a:t>Libraries for common patterns</a:t>
            </a:r>
            <a:r>
              <a:rPr lang="en-US" dirty="0"/>
              <a:t>, such as Model View ViewModel(MVVM)</a:t>
            </a:r>
          </a:p>
          <a:p>
            <a:pPr>
              <a:buFont typeface="Arial" panose="020B0604020202020204" pitchFamily="34" charset="0"/>
              <a:buChar char="•"/>
            </a:pPr>
            <a:r>
              <a:rPr lang="en-US" b="1" dirty="0"/>
              <a:t>Platform specific libraries</a:t>
            </a:r>
            <a:r>
              <a:rPr lang="en-US" dirty="0"/>
              <a:t> that includes access to APIs from Google, Apple, Facebook, and more to add rich capabilities</a:t>
            </a:r>
          </a:p>
          <a:p>
            <a:pPr>
              <a:buFont typeface="Arial" panose="020B0604020202020204" pitchFamily="34" charset="0"/>
              <a:buChar char="•"/>
            </a:pPr>
            <a:r>
              <a:rPr lang="en-US" b="1" dirty="0"/>
              <a:t>Editor extensions</a:t>
            </a:r>
            <a:r>
              <a:rPr lang="en-US" dirty="0"/>
              <a:t> to provide syntax highlighting, code completion, designers, and other functionality specifically for developing mobile pages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404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solidFill>
                  <a:srgbClr val="75369E"/>
                </a:solidFill>
              </a:rPr>
              <a:t>Xamarin.Forms </a:t>
            </a:r>
            <a:r>
              <a:rPr lang="en-US" dirty="0"/>
              <a:t>is an open source cross-platform framework from Microsoft for building iOS, Android, &amp; Windows apps with .NET from a single shared codebase.</a:t>
            </a:r>
          </a:p>
          <a:p>
            <a:endParaRPr lang="en-US" dirty="0"/>
          </a:p>
          <a:p>
            <a:r>
              <a:rPr lang="en-US" dirty="0"/>
              <a:t>Use Xamarin.Forms built in </a:t>
            </a:r>
            <a:r>
              <a:rPr lang="en-US" b="1" dirty="0"/>
              <a:t>pages</a:t>
            </a:r>
            <a:r>
              <a:rPr lang="en-US" dirty="0"/>
              <a:t>, </a:t>
            </a:r>
            <a:r>
              <a:rPr lang="en-US" b="1" dirty="0"/>
              <a:t>layouts</a:t>
            </a:r>
            <a:r>
              <a:rPr lang="en-US" dirty="0"/>
              <a:t>, and </a:t>
            </a:r>
            <a:r>
              <a:rPr lang="en-US" b="1" dirty="0"/>
              <a:t>controls</a:t>
            </a:r>
            <a:r>
              <a:rPr lang="en-US" dirty="0"/>
              <a:t> to build and design mobile apps from a single API that is highly extensible. Subclass any control to customize their behavior or define your own </a:t>
            </a:r>
            <a:r>
              <a:rPr lang="en-US" i="1" dirty="0"/>
              <a:t>controls</a:t>
            </a:r>
            <a:r>
              <a:rPr lang="en-US" dirty="0"/>
              <a:t>, </a:t>
            </a:r>
            <a:r>
              <a:rPr lang="en-US" i="1" dirty="0"/>
              <a:t>layouts</a:t>
            </a:r>
            <a:r>
              <a:rPr lang="en-US" dirty="0"/>
              <a:t>, </a:t>
            </a:r>
            <a:r>
              <a:rPr lang="en-US" i="1" dirty="0"/>
              <a:t>pages</a:t>
            </a:r>
            <a:r>
              <a:rPr lang="en-US" dirty="0"/>
              <a:t>, and cells to make your app </a:t>
            </a:r>
            <a:r>
              <a:rPr lang="en-US" b="1" dirty="0"/>
              <a:t>pixel perfect</a:t>
            </a:r>
            <a:r>
              <a:rPr lang="en-US"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90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dirty="0"/>
              <a:t>L'isola di </a:t>
            </a:r>
            <a:r>
              <a:rPr lang="it-IT" b="1" dirty="0" err="1"/>
              <a:t>Maui</a:t>
            </a:r>
            <a:r>
              <a:rPr lang="it-IT" dirty="0"/>
              <a:t> è la seconda, per superficie (1883 km²), delle isole </a:t>
            </a:r>
            <a:r>
              <a:rPr lang="it-IT" dirty="0">
                <a:hlinkClick r:id="rId3" tooltip="Hawaii"/>
              </a:rPr>
              <a:t>hawaiiane</a:t>
            </a:r>
            <a:r>
              <a:rPr lang="it-IT" dirty="0"/>
              <a:t>. È la sede della contea di </a:t>
            </a:r>
            <a:r>
              <a:rPr lang="it-IT" dirty="0" err="1"/>
              <a:t>Maui</a:t>
            </a:r>
            <a:r>
              <a:rPr lang="it-IT" dirty="0"/>
              <a:t>, che comprende anche </a:t>
            </a:r>
            <a:r>
              <a:rPr lang="it-IT" dirty="0" err="1">
                <a:hlinkClick r:id="rId4" tooltip="Molokai"/>
              </a:rPr>
              <a:t>Molokai</a:t>
            </a:r>
            <a:r>
              <a:rPr lang="it-IT" dirty="0"/>
              <a:t>, </a:t>
            </a:r>
            <a:r>
              <a:rPr lang="it-IT" dirty="0" err="1">
                <a:hlinkClick r:id="rId5" tooltip="Lanai"/>
              </a:rPr>
              <a:t>Lanai</a:t>
            </a:r>
            <a:r>
              <a:rPr lang="it-IT" dirty="0"/>
              <a:t>, </a:t>
            </a:r>
            <a:r>
              <a:rPr lang="it-IT" dirty="0" err="1">
                <a:hlinkClick r:id="rId6" tooltip="Kahoolawe"/>
              </a:rPr>
              <a:t>Kahoolawe</a:t>
            </a:r>
            <a:r>
              <a:rPr lang="it-IT" dirty="0"/>
              <a:t> e l'isolotto di </a:t>
            </a:r>
            <a:r>
              <a:rPr lang="it-IT" dirty="0" err="1">
                <a:hlinkClick r:id="rId7" tooltip="Molokini (la pagina non esiste)"/>
              </a:rPr>
              <a:t>Molokini</a:t>
            </a:r>
            <a:r>
              <a:rPr lang="it-IT" dirty="0"/>
              <a:t>. L'isola di </a:t>
            </a:r>
            <a:r>
              <a:rPr lang="it-IT" dirty="0" err="1"/>
              <a:t>Maui</a:t>
            </a:r>
            <a:r>
              <a:rPr lang="it-IT" dirty="0"/>
              <a:t> ha una popolazione di 168.307 abitanti (</a:t>
            </a:r>
            <a:r>
              <a:rPr lang="it-IT" dirty="0">
                <a:hlinkClick r:id="rId8" tooltip="2020"/>
              </a:rPr>
              <a:t>2020</a:t>
            </a:r>
            <a:r>
              <a:rPr lang="it-IT" dirty="0"/>
              <a:t>). </a:t>
            </a:r>
          </a:p>
          <a:p>
            <a:r>
              <a:rPr lang="it-IT" dirty="0"/>
              <a:t>Geograficamente, l'isola consiste di due grandi vulcani, uno a ovest (le montagne di </a:t>
            </a:r>
            <a:r>
              <a:rPr lang="it-IT" dirty="0" err="1"/>
              <a:t>Maui</a:t>
            </a:r>
            <a:r>
              <a:rPr lang="it-IT" dirty="0"/>
              <a:t> occidentale, che arrivano fino al </a:t>
            </a:r>
            <a:r>
              <a:rPr lang="it-IT" dirty="0" err="1"/>
              <a:t>Pu'u</a:t>
            </a:r>
            <a:r>
              <a:rPr lang="it-IT" dirty="0"/>
              <a:t> </a:t>
            </a:r>
            <a:r>
              <a:rPr lang="it-IT" dirty="0" err="1"/>
              <a:t>Kukui</a:t>
            </a:r>
            <a:r>
              <a:rPr lang="it-IT" dirty="0"/>
              <a:t>) e l'</a:t>
            </a:r>
            <a:r>
              <a:rPr lang="it-IT" dirty="0" err="1">
                <a:hlinkClick r:id="rId9" tooltip="Haleakalā"/>
              </a:rPr>
              <a:t>Haleakalā</a:t>
            </a:r>
            <a:r>
              <a:rPr lang="it-IT" dirty="0"/>
              <a:t> a est, il più grande (e attivo molto più di recente). Fra i due grandi vulcani si trova un notevole e fertile </a:t>
            </a:r>
            <a:r>
              <a:rPr lang="it-IT" dirty="0">
                <a:hlinkClick r:id="rId10" tooltip="Istmo"/>
              </a:rPr>
              <a:t>istmo</a:t>
            </a:r>
            <a:r>
              <a:rPr lang="it-IT" dirty="0"/>
              <a:t>, con i paesi di </a:t>
            </a:r>
            <a:r>
              <a:rPr lang="it-IT" dirty="0" err="1">
                <a:hlinkClick r:id="rId11" tooltip="Kahului"/>
              </a:rPr>
              <a:t>Kahului</a:t>
            </a:r>
            <a:r>
              <a:rPr lang="it-IT" dirty="0"/>
              <a:t> (e l'</a:t>
            </a:r>
            <a:r>
              <a:rPr lang="it-IT" dirty="0">
                <a:hlinkClick r:id="rId12" tooltip="Aeroporto di Kahului"/>
              </a:rPr>
              <a:t>aeroporto principale)</a:t>
            </a:r>
            <a:r>
              <a:rPr lang="it-IT" dirty="0"/>
              <a:t> e </a:t>
            </a:r>
            <a:r>
              <a:rPr lang="it-IT" dirty="0" err="1">
                <a:hlinkClick r:id="rId13" tooltip="Wailuku"/>
              </a:rPr>
              <a:t>Wailuku</a:t>
            </a:r>
            <a:r>
              <a:rPr lang="it-IT" dirty="0"/>
              <a:t> a nord, e </a:t>
            </a:r>
            <a:r>
              <a:rPr lang="it-IT" dirty="0" err="1">
                <a:hlinkClick r:id="rId14" tooltip="Maalaea"/>
              </a:rPr>
              <a:t>Maalaea</a:t>
            </a:r>
            <a:r>
              <a:rPr lang="it-IT" dirty="0"/>
              <a:t> e </a:t>
            </a:r>
            <a:r>
              <a:rPr lang="it-IT" dirty="0" err="1">
                <a:hlinkClick r:id="rId15" tooltip="Kihei"/>
              </a:rPr>
              <a:t>Kihei</a:t>
            </a:r>
            <a:r>
              <a:rPr lang="it-IT" dirty="0"/>
              <a:t> a sud. Altri paesi importanti sono </a:t>
            </a:r>
            <a:r>
              <a:rPr lang="it-IT" dirty="0" err="1">
                <a:hlinkClick r:id="rId16" tooltip="Lahaina"/>
              </a:rPr>
              <a:t>Lahaina</a:t>
            </a:r>
            <a:r>
              <a:rPr lang="it-IT" dirty="0"/>
              <a:t> a ovest (un tempo capitale del </a:t>
            </a:r>
            <a:r>
              <a:rPr lang="it-IT" dirty="0">
                <a:hlinkClick r:id="rId17" tooltip="Regno delle Hawaii"/>
              </a:rPr>
              <a:t>regno delle Hawaii</a:t>
            </a:r>
            <a:r>
              <a:rPr lang="it-IT" dirty="0"/>
              <a:t>) e </a:t>
            </a:r>
            <a:r>
              <a:rPr lang="it-IT" dirty="0" err="1">
                <a:hlinkClick r:id="rId18" tooltip="Hana"/>
              </a:rPr>
              <a:t>Hana</a:t>
            </a:r>
            <a:r>
              <a:rPr lang="it-IT" dirty="0"/>
              <a:t> a est. Altri paesi di interesse turistico sono </a:t>
            </a:r>
            <a:r>
              <a:rPr lang="it-IT" dirty="0" err="1"/>
              <a:t>Wailea</a:t>
            </a:r>
            <a:r>
              <a:rPr lang="it-IT" dirty="0"/>
              <a:t>, a sud di </a:t>
            </a:r>
            <a:r>
              <a:rPr lang="it-IT" dirty="0" err="1"/>
              <a:t>Kihei</a:t>
            </a:r>
            <a:r>
              <a:rPr lang="it-IT" dirty="0"/>
              <a:t>, </a:t>
            </a:r>
            <a:r>
              <a:rPr lang="it-IT" dirty="0" err="1"/>
              <a:t>Pa'ia</a:t>
            </a:r>
            <a:r>
              <a:rPr lang="it-IT" dirty="0"/>
              <a:t>, a nord-est di </a:t>
            </a:r>
            <a:r>
              <a:rPr lang="it-IT" dirty="0" err="1"/>
              <a:t>Kahului</a:t>
            </a:r>
            <a:r>
              <a:rPr lang="it-IT" dirty="0"/>
              <a:t>, e la valle di </a:t>
            </a:r>
            <a:r>
              <a:rPr lang="it-IT" dirty="0" err="1"/>
              <a:t>I'ao</a:t>
            </a:r>
            <a:r>
              <a:rPr lang="it-IT" dirty="0"/>
              <a:t>, a sud di </a:t>
            </a:r>
            <a:r>
              <a:rPr lang="it-IT" dirty="0" err="1"/>
              <a:t>Wailuku</a:t>
            </a:r>
            <a:r>
              <a:rPr lang="it-IT" dirty="0"/>
              <a:t>.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650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E566CBBC-16DD-4563-BE80-C2E34CFFD157}" type="datetime8">
              <a:rPr lang="en-US">
                <a:solidFill>
                  <a:prstClr val="black"/>
                </a:solidFill>
                <a:latin typeface="Calibri" panose="020F0502020204030204"/>
              </a:rPr>
              <a:pPr defTabSz="949147">
                <a:defRPr/>
              </a:pPr>
              <a:t>11/27/2023 10:31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4204726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66612">
              <a:lnSpc>
                <a:spcPct val="100000"/>
              </a:lnSpc>
              <a:spcAft>
                <a:spcPts val="634"/>
              </a:spcAft>
              <a:defRPr/>
            </a:pPr>
            <a:r>
              <a:rPr lang="en-US" sz="1200" dirty="0">
                <a:solidFill>
                  <a:srgbClr val="000000"/>
                </a:solidFill>
                <a:ea typeface="Times New Roman" panose="02020603050405020304" pitchFamily="18" charset="0"/>
              </a:rPr>
              <a:t>In order to reach all of these devices with beautiful app experiences, we built .NET MAUI to be the most productive way to develop native apps with a single codebase that perform great on any device. Instead of learning different stacks and languages for each device, you can use </a:t>
            </a:r>
            <a:r>
              <a:rPr lang="en-US" sz="1200" b="1" dirty="0">
                <a:solidFill>
                  <a:srgbClr val="000000"/>
                </a:solidFill>
                <a:ea typeface="Times New Roman" panose="02020603050405020304" pitchFamily="18" charset="0"/>
              </a:rPr>
              <a:t>one language</a:t>
            </a:r>
            <a:r>
              <a:rPr lang="en-US" sz="1200" dirty="0">
                <a:solidFill>
                  <a:srgbClr val="000000"/>
                </a:solidFill>
                <a:ea typeface="Times New Roman" panose="02020603050405020304" pitchFamily="18" charset="0"/>
              </a:rPr>
              <a:t>, </a:t>
            </a:r>
            <a:r>
              <a:rPr lang="en-US" sz="1200" b="1" dirty="0">
                <a:solidFill>
                  <a:srgbClr val="000000"/>
                </a:solidFill>
                <a:ea typeface="Times New Roman" panose="02020603050405020304" pitchFamily="18" charset="0"/>
              </a:rPr>
              <a:t>one set of libraries</a:t>
            </a:r>
            <a:r>
              <a:rPr lang="en-US" sz="1200" dirty="0">
                <a:solidFill>
                  <a:srgbClr val="000000"/>
                </a:solidFill>
                <a:ea typeface="Times New Roman" panose="02020603050405020304" pitchFamily="18" charset="0"/>
              </a:rPr>
              <a:t>, and </a:t>
            </a:r>
            <a:r>
              <a:rPr lang="en-US" sz="1200" b="1" dirty="0">
                <a:solidFill>
                  <a:srgbClr val="000000"/>
                </a:solidFill>
                <a:ea typeface="Times New Roman" panose="02020603050405020304" pitchFamily="18" charset="0"/>
              </a:rPr>
              <a:t>one UI stack </a:t>
            </a:r>
            <a:r>
              <a:rPr lang="en-US" sz="1200" dirty="0">
                <a:solidFill>
                  <a:srgbClr val="000000"/>
                </a:solidFill>
                <a:ea typeface="Times New Roman" panose="02020603050405020304" pitchFamily="18" charset="0"/>
              </a:rPr>
              <a:t>for all of them. </a:t>
            </a:r>
          </a:p>
          <a:p>
            <a:pPr>
              <a:spcAft>
                <a:spcPts val="634"/>
              </a:spcAft>
            </a:pPr>
            <a:endParaRPr lang="en-US" sz="1200" dirty="0">
              <a:solidFill>
                <a:srgbClr val="000000"/>
              </a:solidFill>
              <a:ea typeface="Times New Roman" panose="02020603050405020304" pitchFamily="18" charset="0"/>
            </a:endParaRPr>
          </a:p>
          <a:p>
            <a:pPr defTabSz="966577">
              <a:spcAft>
                <a:spcPts val="634"/>
              </a:spcAft>
              <a:defRPr/>
            </a:pPr>
            <a:r>
              <a:rPr lang="en-US" sz="1200" dirty="0">
                <a:latin typeface="Calibri" panose="020F0502020204030204" pitchFamily="34" charset="0"/>
                <a:ea typeface="Calibri" panose="020F0502020204030204" pitchFamily="34" charset="0"/>
                <a:cs typeface="Arial" panose="020B0604020202020204" pitchFamily="34" charset="0"/>
              </a:rPr>
              <a:t>APIs are available directly from C# to access over 60 device platform features including things like isolated storage, sensors, geolocation, camera, and more. Use one programming language, one codebase, and one project system for all device targets with support for cross-platform resources including images, icons, splash screens, and more. </a:t>
            </a:r>
            <a:r>
              <a:rPr lang="en-US" sz="1200" dirty="0">
                <a:solidFill>
                  <a:srgbClr val="000000"/>
                </a:solidFill>
                <a:ea typeface="Times New Roman" panose="02020603050405020304" pitchFamily="18" charset="0"/>
              </a:rPr>
              <a:t>.NET MAUI on Windows supports </a:t>
            </a:r>
            <a:r>
              <a:rPr lang="en-US" sz="1200" dirty="0" err="1">
                <a:solidFill>
                  <a:srgbClr val="000000"/>
                </a:solidFill>
                <a:ea typeface="Times New Roman" panose="02020603050405020304" pitchFamily="18" charset="0"/>
              </a:rPr>
              <a:t>WinUI</a:t>
            </a:r>
            <a:r>
              <a:rPr lang="en-US" sz="1200" dirty="0">
                <a:solidFill>
                  <a:srgbClr val="000000"/>
                </a:solidFill>
                <a:ea typeface="Times New Roman" panose="02020603050405020304" pitchFamily="18" charset="0"/>
              </a:rPr>
              <a:t> allowing these apps to use all the newest native features on supported versions of Windows 10 and 11. </a:t>
            </a:r>
            <a:endParaRPr lang="en-US" sz="1200" dirty="0">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143313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315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rogress">
  <p:cSld name="Progress">
    <p:spTree>
      <p:nvGrpSpPr>
        <p:cNvPr id="1" name="Shape 458"/>
        <p:cNvGrpSpPr/>
        <p:nvPr/>
      </p:nvGrpSpPr>
      <p:grpSpPr>
        <a:xfrm>
          <a:off x="0" y="0"/>
          <a:ext cx="0" cy="0"/>
          <a:chOff x="0" y="0"/>
          <a:chExt cx="0" cy="0"/>
        </a:xfrm>
      </p:grpSpPr>
      <p:sp>
        <p:nvSpPr>
          <p:cNvPr id="459" name="Google Shape;459;p7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460" name="Google Shape;460;p72"/>
          <p:cNvSpPr txBox="1">
            <a:spLocks noGrp="1"/>
          </p:cNvSpPr>
          <p:nvPr>
            <p:ph type="dt" idx="10"/>
          </p:nvPr>
        </p:nvSpPr>
        <p:spPr>
          <a:xfrm>
            <a:off x="628650" y="4767264"/>
            <a:ext cx="20574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B996D5D-4F6C-4ADD-B332-6823B47A1C1B}" type="datetimeFigureOut">
              <a:rPr lang="en-US" smtClean="0"/>
              <a:t>11/27/2023</a:t>
            </a:fld>
            <a:endParaRPr lang="en-US"/>
          </a:p>
        </p:txBody>
      </p:sp>
      <p:sp>
        <p:nvSpPr>
          <p:cNvPr id="461" name="Google Shape;461;p72"/>
          <p:cNvSpPr txBox="1">
            <a:spLocks noGrp="1"/>
          </p:cNvSpPr>
          <p:nvPr>
            <p:ph type="ftr" idx="11"/>
          </p:nvPr>
        </p:nvSpPr>
        <p:spPr>
          <a:xfrm>
            <a:off x="3028951"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462" name="Google Shape;462;p72"/>
          <p:cNvSpPr txBox="1">
            <a:spLocks noGrp="1"/>
          </p:cNvSpPr>
          <p:nvPr>
            <p:ph type="sldNum" idx="12"/>
          </p:nvPr>
        </p:nvSpPr>
        <p:spPr>
          <a:xfrm>
            <a:off x="6457950" y="4767264"/>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188C8603-9514-48C3-BAB3-D021FFE5AFA5}" type="slidenum">
              <a:rPr lang="en-US" smtClean="0"/>
              <a:t>‹#›</a:t>
            </a:fld>
            <a:endParaRPr lang="en-US"/>
          </a:p>
        </p:txBody>
      </p:sp>
    </p:spTree>
    <p:extLst>
      <p:ext uri="{BB962C8B-B14F-4D97-AF65-F5344CB8AC3E}">
        <p14:creationId xmlns:p14="http://schemas.microsoft.com/office/powerpoint/2010/main" val="2769300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6"/>
            <a:ext cx="8741880" cy="674749"/>
          </a:xfrm>
        </p:spPr>
        <p:txBody>
          <a:bodyPr/>
          <a:lstStyle>
            <a:lvl1pPr>
              <a:defRPr sz="5294" baseline="0"/>
            </a:lvl1pPr>
          </a:lstStyle>
          <a:p>
            <a:r>
              <a:rPr lang="en-US"/>
              <a:t>Click to edit Master title style</a:t>
            </a:r>
            <a:endParaRPr lang="en-US" dirty="0"/>
          </a:p>
        </p:txBody>
      </p:sp>
    </p:spTree>
    <p:extLst>
      <p:ext uri="{BB962C8B-B14F-4D97-AF65-F5344CB8AC3E}">
        <p14:creationId xmlns:p14="http://schemas.microsoft.com/office/powerpoint/2010/main" val="5990513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Vuota">
    <p:spTree>
      <p:nvGrpSpPr>
        <p:cNvPr id="1" name=""/>
        <p:cNvGrpSpPr/>
        <p:nvPr/>
      </p:nvGrpSpPr>
      <p:grpSpPr>
        <a:xfrm>
          <a:off x="0" y="0"/>
          <a:ext cx="0" cy="0"/>
          <a:chOff x="0" y="0"/>
          <a:chExt cx="0" cy="0"/>
        </a:xfrm>
      </p:grpSpPr>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0" y="161219"/>
            <a:ext cx="7622177" cy="497087"/>
          </a:xfrm>
          <a:prstGeom prst="rect">
            <a:avLst/>
          </a:prstGeom>
        </p:spPr>
        <p:txBody>
          <a:bodyPr vert="horz" lIns="91440" tIns="45720" rIns="91440" bIns="45720" rtlCol="0" anchor="ctr">
            <a:normAutofit/>
          </a:bodyPr>
          <a:lstStyle/>
          <a:p>
            <a:r>
              <a:rPr lang="it-IT" dirty="0"/>
              <a:t>Fare clic per modificare lo stile del titolo </a:t>
            </a:r>
          </a:p>
        </p:txBody>
      </p:sp>
      <p:pic>
        <p:nvPicPr>
          <p:cNvPr id="5" name="Picture 4" descr="Icon&#10;&#10;Description automatically generated">
            <a:extLst>
              <a:ext uri="{FF2B5EF4-FFF2-40B4-BE49-F238E27FC236}">
                <a16:creationId xmlns:a16="http://schemas.microsoft.com/office/drawing/2014/main" id="{FB9996F7-9C47-469D-90DD-5051C960DA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03393" y="4578913"/>
            <a:ext cx="356781" cy="476252"/>
          </a:xfrm>
          <a:prstGeom prst="rect">
            <a:avLst/>
          </a:prstGeom>
        </p:spPr>
      </p:pic>
    </p:spTree>
    <p:extLst>
      <p:ext uri="{BB962C8B-B14F-4D97-AF65-F5344CB8AC3E}">
        <p14:creationId xmlns:p14="http://schemas.microsoft.com/office/powerpoint/2010/main" val="90034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bg>
      <p:bgPr>
        <a:solidFill>
          <a:srgbClr val="264150"/>
        </a:solidFill>
        <a:effectLst/>
      </p:bgPr>
    </p:bg>
    <p:spTree>
      <p:nvGrpSpPr>
        <p:cNvPr id="1" name=""/>
        <p:cNvGrpSpPr/>
        <p:nvPr/>
      </p:nvGrpSpPr>
      <p:grpSpPr>
        <a:xfrm>
          <a:off x="0" y="0"/>
          <a:ext cx="0" cy="0"/>
          <a:chOff x="0" y="0"/>
          <a:chExt cx="0" cy="0"/>
        </a:xfrm>
      </p:grpSpPr>
      <p:pic>
        <p:nvPicPr>
          <p:cNvPr id="8" name="Picture 7" descr="Icon&#10;&#10;Description automatically generated">
            <a:extLst>
              <a:ext uri="{FF2B5EF4-FFF2-40B4-BE49-F238E27FC236}">
                <a16:creationId xmlns:a16="http://schemas.microsoft.com/office/drawing/2014/main" id="{DFBC6F2D-49FB-4F77-908F-3A3A5BF01D9C}"/>
              </a:ext>
            </a:extLst>
          </p:cNvPr>
          <p:cNvPicPr>
            <a:picLocks noChangeAspect="1"/>
          </p:cNvPicPr>
          <p:nvPr userDrawn="1"/>
        </p:nvPicPr>
        <p:blipFill>
          <a:blip r:embed="rId2"/>
          <a:stretch>
            <a:fillRect/>
          </a:stretch>
        </p:blipFill>
        <p:spPr>
          <a:xfrm>
            <a:off x="0" y="0"/>
            <a:ext cx="3211641" cy="5143500"/>
          </a:xfrm>
          <a:prstGeom prst="rect">
            <a:avLst/>
          </a:prstGeom>
        </p:spPr>
      </p:pic>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188C8603-9514-48C3-BAB3-D021FFE5AFA5}" type="slidenum">
              <a:rPr lang="en-US" smtClean="0"/>
              <a:t>‹#›</a:t>
            </a:fld>
            <a:endParaRPr lang="en-US"/>
          </a:p>
        </p:txBody>
      </p:sp>
      <p:sp>
        <p:nvSpPr>
          <p:cNvPr id="7" name="Oval 6">
            <a:extLst>
              <a:ext uri="{FF2B5EF4-FFF2-40B4-BE49-F238E27FC236}">
                <a16:creationId xmlns:a16="http://schemas.microsoft.com/office/drawing/2014/main" id="{8CB04656-10F1-4A23-9FC4-E01409BFC7D2}"/>
              </a:ext>
            </a:extLst>
          </p:cNvPr>
          <p:cNvSpPr/>
          <p:nvPr/>
        </p:nvSpPr>
        <p:spPr>
          <a:xfrm>
            <a:off x="8131103" y="381049"/>
            <a:ext cx="573107" cy="573107"/>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8">
            <a:extLst>
              <a:ext uri="{FF2B5EF4-FFF2-40B4-BE49-F238E27FC236}">
                <a16:creationId xmlns:a16="http://schemas.microsoft.com/office/drawing/2014/main" id="{96674460-A50A-4CCB-8FEC-CCD4A0FB6BFA}"/>
              </a:ext>
            </a:extLst>
          </p:cNvPr>
          <p:cNvSpPr/>
          <p:nvPr/>
        </p:nvSpPr>
        <p:spPr>
          <a:xfrm>
            <a:off x="2539369" y="708715"/>
            <a:ext cx="1772988" cy="1602951"/>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40000"/>
              </a:lnSpc>
            </a:pPr>
            <a:r>
              <a:rPr lang="en-US" sz="9600" b="1" dirty="0">
                <a:solidFill>
                  <a:schemeClr val="bg1"/>
                </a:solidFill>
                <a:latin typeface="MS Gothic" panose="020B0609070205080204" pitchFamily="49" charset="-128"/>
                <a:ea typeface="MS Gothic" panose="020B0609070205080204" pitchFamily="49" charset="-128"/>
                <a:cs typeface="Arial" panose="020B0604020202020204" pitchFamily="34" charset="0"/>
              </a:rPr>
              <a:t>“</a:t>
            </a:r>
            <a:endParaRPr lang="en-US" sz="6000" dirty="0">
              <a:solidFill>
                <a:schemeClr val="bg1"/>
              </a:solidFill>
              <a:latin typeface="MS Gothic" panose="020B0609070205080204" pitchFamily="49" charset="-128"/>
              <a:ea typeface="MS Gothic" panose="020B0609070205080204" pitchFamily="49" charset="-128"/>
              <a:cs typeface="Arial" panose="020B0604020202020204" pitchFamily="34" charset="0"/>
            </a:endParaRPr>
          </a:p>
        </p:txBody>
      </p:sp>
      <p:sp>
        <p:nvSpPr>
          <p:cNvPr id="3" name="Text Placeholder 2">
            <a:extLst>
              <a:ext uri="{FF2B5EF4-FFF2-40B4-BE49-F238E27FC236}">
                <a16:creationId xmlns:a16="http://schemas.microsoft.com/office/drawing/2014/main" id="{A4BF51CB-A736-415C-B9E9-1B84D2C6AB2A}"/>
              </a:ext>
            </a:extLst>
          </p:cNvPr>
          <p:cNvSpPr>
            <a:spLocks noGrp="1"/>
          </p:cNvSpPr>
          <p:nvPr>
            <p:ph type="body" sz="quarter" idx="13" hasCustomPrompt="1"/>
          </p:nvPr>
        </p:nvSpPr>
        <p:spPr>
          <a:xfrm>
            <a:off x="3848100" y="1174750"/>
            <a:ext cx="4624358" cy="3282950"/>
          </a:xfrm>
        </p:spPr>
        <p:txBody>
          <a:bodyPr>
            <a:noAutofit/>
          </a:bodyPr>
          <a:lstStyle>
            <a:lvl1pPr>
              <a:buNone/>
              <a:defRPr sz="4950" i="1">
                <a:solidFill>
                  <a:schemeClr val="bg1"/>
                </a:solidFill>
                <a:latin typeface="Space Grotesk" pitchFamily="2" charset="0"/>
                <a:cs typeface="Space Grotesk" pitchFamily="2" charset="0"/>
              </a:defRPr>
            </a:lvl1pPr>
          </a:lstStyle>
          <a:p>
            <a:pPr lvl="0"/>
            <a:r>
              <a:rPr lang="en-US" dirty="0"/>
              <a:t>Quote</a:t>
            </a:r>
          </a:p>
        </p:txBody>
      </p:sp>
      <p:pic>
        <p:nvPicPr>
          <p:cNvPr id="10" name="Picture 9" descr="Icon&#10;&#10;Description automatically generated">
            <a:extLst>
              <a:ext uri="{FF2B5EF4-FFF2-40B4-BE49-F238E27FC236}">
                <a16:creationId xmlns:a16="http://schemas.microsoft.com/office/drawing/2014/main" id="{C9E387F8-74F1-412E-8DD2-FD101CFDB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9266" y="429477"/>
            <a:ext cx="356781" cy="476252"/>
          </a:xfrm>
          <a:prstGeom prst="rect">
            <a:avLst/>
          </a:prstGeom>
        </p:spPr>
      </p:pic>
    </p:spTree>
    <p:extLst>
      <p:ext uri="{BB962C8B-B14F-4D97-AF65-F5344CB8AC3E}">
        <p14:creationId xmlns:p14="http://schemas.microsoft.com/office/powerpoint/2010/main" val="4229993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996D5D-4F6C-4ADD-B332-6823B47A1C1B}" type="datetimeFigureOut">
              <a:rPr lang="en-US" smtClean="0"/>
              <a:t>11/27/2023</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8C8603-9514-48C3-BAB3-D021FFE5AFA5}" type="slidenum">
              <a:rPr lang="en-US" smtClean="0"/>
              <a:t>‹#›</a:t>
            </a:fld>
            <a:endParaRPr lang="en-US"/>
          </a:p>
        </p:txBody>
      </p:sp>
    </p:spTree>
    <p:extLst>
      <p:ext uri="{BB962C8B-B14F-4D97-AF65-F5344CB8AC3E}">
        <p14:creationId xmlns:p14="http://schemas.microsoft.com/office/powerpoint/2010/main" val="107319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Space Grotesk" pitchFamily="2" charset="0"/>
                <a:cs typeface="Space Grotesk"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3006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385"/>
        <p:cNvGrpSpPr/>
        <p:nvPr/>
      </p:nvGrpSpPr>
      <p:grpSpPr>
        <a:xfrm>
          <a:off x="0" y="0"/>
          <a:ext cx="0" cy="0"/>
          <a:chOff x="0" y="0"/>
          <a:chExt cx="0" cy="0"/>
        </a:xfrm>
      </p:grpSpPr>
      <p:sp>
        <p:nvSpPr>
          <p:cNvPr id="386" name="Google Shape;386;p6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87" name="Google Shape;387;p61"/>
          <p:cNvSpPr txBox="1">
            <a:spLocks noGrp="1"/>
          </p:cNvSpPr>
          <p:nvPr>
            <p:ph type="body" idx="1"/>
          </p:nvPr>
        </p:nvSpPr>
        <p:spPr>
          <a:xfrm>
            <a:off x="628650" y="1369219"/>
            <a:ext cx="6000750" cy="3263504"/>
          </a:xfrm>
          <a:prstGeom prst="rect">
            <a:avLst/>
          </a:prstGeom>
          <a:noFill/>
          <a:ln>
            <a:noFill/>
          </a:ln>
        </p:spPr>
        <p:txBody>
          <a:bodyPr spcFirstLastPara="1" wrap="square" lIns="91425" tIns="45700" rIns="91425" bIns="45700" anchor="t" anchorCtr="0">
            <a:normAutofit/>
          </a:bodyPr>
          <a:lstStyle>
            <a:lvl1pPr marL="342900" lvl="0" indent="-304800" algn="l">
              <a:lnSpc>
                <a:spcPct val="90000"/>
              </a:lnSpc>
              <a:spcBef>
                <a:spcPts val="750"/>
              </a:spcBef>
              <a:spcAft>
                <a:spcPts val="0"/>
              </a:spcAft>
              <a:buClr>
                <a:schemeClr val="dk2"/>
              </a:buClr>
              <a:buSzPts val="2800"/>
              <a:buChar char="•"/>
              <a:defRPr>
                <a:latin typeface="Quattrocento Sans"/>
                <a:ea typeface="Quattrocento Sans"/>
                <a:cs typeface="Quattrocento Sans"/>
                <a:sym typeface="Quattrocento Sans"/>
              </a:defRPr>
            </a:lvl1pPr>
            <a:lvl2pPr marL="685800" lvl="1" indent="-285750" algn="l">
              <a:lnSpc>
                <a:spcPct val="90000"/>
              </a:lnSpc>
              <a:spcBef>
                <a:spcPts val="375"/>
              </a:spcBef>
              <a:spcAft>
                <a:spcPts val="0"/>
              </a:spcAft>
              <a:buClr>
                <a:schemeClr val="dk2"/>
              </a:buClr>
              <a:buSzPts val="2400"/>
              <a:buChar char="•"/>
              <a:defRPr>
                <a:latin typeface="Quattrocento Sans"/>
                <a:ea typeface="Quattrocento Sans"/>
                <a:cs typeface="Quattrocento Sans"/>
                <a:sym typeface="Quattrocento Sans"/>
              </a:defRPr>
            </a:lvl2pPr>
            <a:lvl3pPr marL="1028700" lvl="2" indent="-266700" algn="l">
              <a:lnSpc>
                <a:spcPct val="90000"/>
              </a:lnSpc>
              <a:spcBef>
                <a:spcPts val="375"/>
              </a:spcBef>
              <a:spcAft>
                <a:spcPts val="0"/>
              </a:spcAft>
              <a:buClr>
                <a:schemeClr val="dk2"/>
              </a:buClr>
              <a:buSzPts val="2000"/>
              <a:buChar char="•"/>
              <a:defRPr>
                <a:latin typeface="Quattrocento Sans"/>
                <a:ea typeface="Quattrocento Sans"/>
                <a:cs typeface="Quattrocento Sans"/>
                <a:sym typeface="Quattrocento Sans"/>
              </a:defRPr>
            </a:lvl3pPr>
            <a:lvl4pPr marL="1371600" lvl="3" indent="-257175" algn="l">
              <a:lnSpc>
                <a:spcPct val="90000"/>
              </a:lnSpc>
              <a:spcBef>
                <a:spcPts val="375"/>
              </a:spcBef>
              <a:spcAft>
                <a:spcPts val="0"/>
              </a:spcAft>
              <a:buClr>
                <a:schemeClr val="dk2"/>
              </a:buClr>
              <a:buSzPts val="1800"/>
              <a:buChar char="•"/>
              <a:defRPr>
                <a:latin typeface="Quattrocento Sans"/>
                <a:ea typeface="Quattrocento Sans"/>
                <a:cs typeface="Quattrocento Sans"/>
                <a:sym typeface="Quattrocento Sans"/>
              </a:defRPr>
            </a:lvl4pPr>
            <a:lvl5pPr marL="1714500" lvl="4" indent="-257175" algn="l">
              <a:lnSpc>
                <a:spcPct val="90000"/>
              </a:lnSpc>
              <a:spcBef>
                <a:spcPts val="375"/>
              </a:spcBef>
              <a:spcAft>
                <a:spcPts val="0"/>
              </a:spcAft>
              <a:buClr>
                <a:schemeClr val="dk2"/>
              </a:buClr>
              <a:buSzPts val="1800"/>
              <a:buChar char="•"/>
              <a:defRPr>
                <a:latin typeface="Quattrocento Sans"/>
                <a:ea typeface="Quattrocento Sans"/>
                <a:cs typeface="Quattrocento Sans"/>
                <a:sym typeface="Quattrocento Sans"/>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sp>
        <p:nvSpPr>
          <p:cNvPr id="388" name="Google Shape;388;p61"/>
          <p:cNvSpPr txBox="1">
            <a:spLocks noGrp="1"/>
          </p:cNvSpPr>
          <p:nvPr>
            <p:ph type="dt" idx="10"/>
          </p:nvPr>
        </p:nvSpPr>
        <p:spPr>
          <a:xfrm>
            <a:off x="628650" y="4767264"/>
            <a:ext cx="2057401"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B996D5D-4F6C-4ADD-B332-6823B47A1C1B}" type="datetimeFigureOut">
              <a:rPr lang="en-US" smtClean="0"/>
              <a:t>11/27/2023</a:t>
            </a:fld>
            <a:endParaRPr lang="en-US"/>
          </a:p>
        </p:txBody>
      </p:sp>
      <p:sp>
        <p:nvSpPr>
          <p:cNvPr id="389" name="Google Shape;389;p61"/>
          <p:cNvSpPr txBox="1">
            <a:spLocks noGrp="1"/>
          </p:cNvSpPr>
          <p:nvPr>
            <p:ph type="ftr" idx="11"/>
          </p:nvPr>
        </p:nvSpPr>
        <p:spPr>
          <a:xfrm>
            <a:off x="3028951"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390" name="Google Shape;390;p61"/>
          <p:cNvSpPr txBox="1">
            <a:spLocks noGrp="1"/>
          </p:cNvSpPr>
          <p:nvPr>
            <p:ph type="sldNum" idx="12"/>
          </p:nvPr>
        </p:nvSpPr>
        <p:spPr>
          <a:xfrm>
            <a:off x="6457950" y="4767264"/>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9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9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9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9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9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9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9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900" b="0" i="0" u="none" strike="noStrike" cap="none">
                <a:solidFill>
                  <a:schemeClr val="dk2"/>
                </a:solidFill>
                <a:latin typeface="Quattrocento Sans"/>
                <a:ea typeface="Quattrocento Sans"/>
                <a:cs typeface="Quattrocento Sans"/>
                <a:sym typeface="Quattrocento Sans"/>
              </a:defRPr>
            </a:lvl9pPr>
          </a:lstStyle>
          <a:p>
            <a:fld id="{188C8603-9514-48C3-BAB3-D021FFE5AFA5}" type="slidenum">
              <a:rPr lang="en-US" smtClean="0"/>
              <a:t>‹#›</a:t>
            </a:fld>
            <a:endParaRPr lang="en-US"/>
          </a:p>
        </p:txBody>
      </p:sp>
    </p:spTree>
    <p:extLst>
      <p:ext uri="{BB962C8B-B14F-4D97-AF65-F5344CB8AC3E}">
        <p14:creationId xmlns:p14="http://schemas.microsoft.com/office/powerpoint/2010/main" val="2911326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Layout personalizzato">
  <p:cSld name="4_Layout personalizzato">
    <p:spTree>
      <p:nvGrpSpPr>
        <p:cNvPr id="1" name="Shape 502"/>
        <p:cNvGrpSpPr/>
        <p:nvPr/>
      </p:nvGrpSpPr>
      <p:grpSpPr>
        <a:xfrm>
          <a:off x="0" y="0"/>
          <a:ext cx="0" cy="0"/>
          <a:chOff x="0" y="0"/>
          <a:chExt cx="0" cy="0"/>
        </a:xfrm>
      </p:grpSpPr>
      <p:sp>
        <p:nvSpPr>
          <p:cNvPr id="504" name="Google Shape;504;p81"/>
          <p:cNvSpPr txBox="1">
            <a:spLocks noGrp="1"/>
          </p:cNvSpPr>
          <p:nvPr>
            <p:ph type="title"/>
          </p:nvPr>
        </p:nvSpPr>
        <p:spPr>
          <a:xfrm>
            <a:off x="0" y="0"/>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85FDF"/>
              </a:buClr>
              <a:buSzPts val="4400"/>
              <a:buFont typeface="Quattrocento Sans"/>
              <a:buNone/>
              <a:defRPr>
                <a:solidFill>
                  <a:srgbClr val="26415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 style</a:t>
            </a:r>
            <a:endParaRPr dirty="0"/>
          </a:p>
        </p:txBody>
      </p:sp>
    </p:spTree>
    <p:extLst>
      <p:ext uri="{BB962C8B-B14F-4D97-AF65-F5344CB8AC3E}">
        <p14:creationId xmlns:p14="http://schemas.microsoft.com/office/powerpoint/2010/main" val="1700198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4pPr>
              <a:buNone/>
              <a:defRPr/>
            </a:lvl4pPr>
          </a:lstStyle>
          <a:p>
            <a:pPr lvl="0"/>
            <a:r>
              <a:rPr lang="en-US" dirty="0"/>
              <a:t>Click to edit Master text styles</a:t>
            </a:r>
          </a:p>
          <a:p>
            <a:pPr lvl="7"/>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468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emo">
    <p:bg>
      <p:bgPr>
        <a:solidFill>
          <a:srgbClr val="264150"/>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188C8603-9514-48C3-BAB3-D021FFE5AFA5}" type="slidenum">
              <a:rPr lang="en-US" smtClean="0"/>
              <a:t>‹#›</a:t>
            </a:fld>
            <a:endParaRPr lang="en-US"/>
          </a:p>
        </p:txBody>
      </p:sp>
      <p:sp>
        <p:nvSpPr>
          <p:cNvPr id="7" name="Oval 6">
            <a:extLst>
              <a:ext uri="{FF2B5EF4-FFF2-40B4-BE49-F238E27FC236}">
                <a16:creationId xmlns:a16="http://schemas.microsoft.com/office/drawing/2014/main" id="{8CB04656-10F1-4A23-9FC4-E01409BFC7D2}"/>
              </a:ext>
            </a:extLst>
          </p:cNvPr>
          <p:cNvSpPr/>
          <p:nvPr/>
        </p:nvSpPr>
        <p:spPr>
          <a:xfrm>
            <a:off x="8131103" y="381049"/>
            <a:ext cx="573107" cy="573107"/>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a:extLst>
              <a:ext uri="{FF2B5EF4-FFF2-40B4-BE49-F238E27FC236}">
                <a16:creationId xmlns:a16="http://schemas.microsoft.com/office/drawing/2014/main" id="{C0E82912-9938-462C-9178-F28DF0657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589" y="837626"/>
            <a:ext cx="2054823" cy="2054823"/>
          </a:xfrm>
          <a:prstGeom prst="rect">
            <a:avLst/>
          </a:prstGeom>
        </p:spPr>
      </p:pic>
      <p:sp>
        <p:nvSpPr>
          <p:cNvPr id="12" name="Text Placeholder 11">
            <a:extLst>
              <a:ext uri="{FF2B5EF4-FFF2-40B4-BE49-F238E27FC236}">
                <a16:creationId xmlns:a16="http://schemas.microsoft.com/office/drawing/2014/main" id="{6B67EE5E-D1F2-4392-82D7-C9A02A9C7BC4}"/>
              </a:ext>
            </a:extLst>
          </p:cNvPr>
          <p:cNvSpPr>
            <a:spLocks noGrp="1"/>
          </p:cNvSpPr>
          <p:nvPr>
            <p:ph type="body" sz="quarter" idx="13" hasCustomPrompt="1"/>
          </p:nvPr>
        </p:nvSpPr>
        <p:spPr>
          <a:xfrm>
            <a:off x="3371850" y="2777491"/>
            <a:ext cx="2400300" cy="727710"/>
          </a:xfrm>
        </p:spPr>
        <p:txBody>
          <a:bodyPr>
            <a:normAutofit/>
          </a:bodyPr>
          <a:lstStyle>
            <a:lvl1pPr marL="0" indent="0" algn="ctr">
              <a:buNone/>
              <a:defRPr sz="4950">
                <a:solidFill>
                  <a:schemeClr val="bg1"/>
                </a:solidFill>
                <a:latin typeface="Space Grotesk" pitchFamily="2" charset="0"/>
                <a:cs typeface="Space Grotesk" pitchFamily="2" charset="0"/>
              </a:defRPr>
            </a:lvl1pPr>
          </a:lstStyle>
          <a:p>
            <a:pPr lvl="0"/>
            <a:r>
              <a:rPr lang="en-US" dirty="0"/>
              <a:t>Demo</a:t>
            </a:r>
          </a:p>
        </p:txBody>
      </p:sp>
      <p:sp>
        <p:nvSpPr>
          <p:cNvPr id="10" name="Oval 9">
            <a:extLst>
              <a:ext uri="{FF2B5EF4-FFF2-40B4-BE49-F238E27FC236}">
                <a16:creationId xmlns:a16="http://schemas.microsoft.com/office/drawing/2014/main" id="{7D72F03A-4355-4AFE-9FA5-C122E007295E}"/>
              </a:ext>
            </a:extLst>
          </p:cNvPr>
          <p:cNvSpPr/>
          <p:nvPr/>
        </p:nvSpPr>
        <p:spPr>
          <a:xfrm>
            <a:off x="8131103" y="381049"/>
            <a:ext cx="573107" cy="573107"/>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1" name="Picture 10" descr="Icon&#10;&#10;Description automatically generated">
            <a:extLst>
              <a:ext uri="{FF2B5EF4-FFF2-40B4-BE49-F238E27FC236}">
                <a16:creationId xmlns:a16="http://schemas.microsoft.com/office/drawing/2014/main" id="{20B7A31C-1B6A-4944-B89D-CCE4E781D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9266" y="429477"/>
            <a:ext cx="356781" cy="476252"/>
          </a:xfrm>
          <a:prstGeom prst="rect">
            <a:avLst/>
          </a:prstGeom>
        </p:spPr>
      </p:pic>
      <p:pic>
        <p:nvPicPr>
          <p:cNvPr id="8" name="Picture 7" descr="Icon&#10;&#10;Description automatically generated">
            <a:extLst>
              <a:ext uri="{FF2B5EF4-FFF2-40B4-BE49-F238E27FC236}">
                <a16:creationId xmlns:a16="http://schemas.microsoft.com/office/drawing/2014/main" id="{E297B894-C895-4CFD-9F2E-4F42B8B5EAAB}"/>
              </a:ext>
            </a:extLst>
          </p:cNvPr>
          <p:cNvPicPr>
            <a:picLocks noChangeAspect="1"/>
          </p:cNvPicPr>
          <p:nvPr userDrawn="1"/>
        </p:nvPicPr>
        <p:blipFill>
          <a:blip r:embed="rId4"/>
          <a:stretch>
            <a:fillRect/>
          </a:stretch>
        </p:blipFill>
        <p:spPr>
          <a:xfrm>
            <a:off x="5932359" y="0"/>
            <a:ext cx="3211641" cy="5143500"/>
          </a:xfrm>
          <a:prstGeom prst="rect">
            <a:avLst/>
          </a:prstGeom>
        </p:spPr>
      </p:pic>
    </p:spTree>
    <p:extLst>
      <p:ext uri="{BB962C8B-B14F-4D97-AF65-F5344CB8AC3E}">
        <p14:creationId xmlns:p14="http://schemas.microsoft.com/office/powerpoint/2010/main" val="2652147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28.png"/><Relationship Id="rId3" Type="http://schemas.openxmlformats.org/officeDocument/2006/relationships/notesSlide" Target="../notesSlides/notesSlide10.xml"/><Relationship Id="rId7" Type="http://schemas.openxmlformats.org/officeDocument/2006/relationships/image" Target="../media/image26.png"/><Relationship Id="rId12" Type="http://schemas.openxmlformats.org/officeDocument/2006/relationships/image" Target="../media/image23.wmf"/><Relationship Id="rId2" Type="http://schemas.openxmlformats.org/officeDocument/2006/relationships/slideLayout" Target="../slideLayouts/slideLayout5.xml"/><Relationship Id="rId16" Type="http://schemas.openxmlformats.org/officeDocument/2006/relationships/image" Target="../media/image29.emf"/><Relationship Id="rId1" Type="http://schemas.openxmlformats.org/officeDocument/2006/relationships/vmlDrawing" Target="../drawings/vmlDrawing1.vml"/><Relationship Id="rId6" Type="http://schemas.openxmlformats.org/officeDocument/2006/relationships/image" Target="../media/image25.emf"/><Relationship Id="rId11" Type="http://schemas.openxmlformats.org/officeDocument/2006/relationships/oleObject" Target="../embeddings/oleObject3.bin"/><Relationship Id="rId5" Type="http://schemas.openxmlformats.org/officeDocument/2006/relationships/image" Target="../media/image21.wmf"/><Relationship Id="rId15" Type="http://schemas.openxmlformats.org/officeDocument/2006/relationships/image" Target="../media/image24.wmf"/><Relationship Id="rId10" Type="http://schemas.openxmlformats.org/officeDocument/2006/relationships/image" Target="../media/image27.emf"/><Relationship Id="rId4" Type="http://schemas.openxmlformats.org/officeDocument/2006/relationships/oleObject" Target="../embeddings/oleObject1.bin"/><Relationship Id="rId9" Type="http://schemas.openxmlformats.org/officeDocument/2006/relationships/image" Target="../media/image22.wmf"/><Relationship Id="rId1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 Id="rId9" Type="http://schemas.microsoft.com/office/2007/relationships/hdphoto" Target="../media/hdphoto4.wdp"/></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5.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37.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codingcoach.i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image" Target="../media/image50.emf"/></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mauiperf8" TargetMode="External"/><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dotnet/maui/issues/18658"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ka.ms/maui-memory-leaks" TargetMode="Externa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4150"/>
        </a:solidFill>
        <a:effectLst/>
      </p:bgPr>
    </p:bg>
    <p:spTree>
      <p:nvGrpSpPr>
        <p:cNvPr id="1" name="Shape 35"/>
        <p:cNvGrpSpPr/>
        <p:nvPr/>
      </p:nvGrpSpPr>
      <p:grpSpPr>
        <a:xfrm>
          <a:off x="0" y="0"/>
          <a:ext cx="0" cy="0"/>
          <a:chOff x="0" y="0"/>
          <a:chExt cx="0" cy="0"/>
        </a:xfrm>
      </p:grpSpPr>
      <p:sp>
        <p:nvSpPr>
          <p:cNvPr id="37" name="Shape 37"/>
          <p:cNvSpPr txBox="1">
            <a:spLocks noGrp="1"/>
          </p:cNvSpPr>
          <p:nvPr>
            <p:ph type="ctrTitle"/>
          </p:nvPr>
        </p:nvSpPr>
        <p:spPr>
          <a:xfrm>
            <a:off x="311699" y="3794760"/>
            <a:ext cx="8520600" cy="1248042"/>
          </a:xfrm>
          <a:prstGeom prst="rect">
            <a:avLst/>
          </a:prstGeom>
        </p:spPr>
        <p:txBody>
          <a:bodyPr wrap="square" lIns="91425" tIns="91425" rIns="91425" bIns="91425" anchor="ctr" anchorCtr="0">
            <a:noAutofit/>
          </a:bodyPr>
          <a:lstStyle/>
          <a:p>
            <a:pPr lvl="0" rtl="0">
              <a:spcBef>
                <a:spcPts val="0"/>
              </a:spcBef>
              <a:buNone/>
            </a:pPr>
            <a:r>
              <a:rPr lang="en-US" sz="4400" dirty="0">
                <a:solidFill>
                  <a:srgbClr val="FFFFFF"/>
                </a:solidFill>
                <a:latin typeface="Space Grotesk" pitchFamily="2" charset="0"/>
                <a:ea typeface="Roboto"/>
                <a:cs typeface="Space Grotesk" pitchFamily="2" charset="0"/>
                <a:sym typeface="Roboto"/>
              </a:rPr>
              <a:t>TRIP TO .NET MAUI</a:t>
            </a:r>
            <a:endParaRPr lang="en" sz="3800" dirty="0">
              <a:solidFill>
                <a:srgbClr val="FFFFFF"/>
              </a:solidFill>
              <a:latin typeface="Space Grotesk" pitchFamily="2" charset="0"/>
              <a:ea typeface="Roboto"/>
              <a:cs typeface="Space Grotesk" pitchFamily="2" charset="0"/>
              <a:sym typeface="Roboto"/>
            </a:endParaRPr>
          </a:p>
        </p:txBody>
      </p:sp>
      <p:pic>
        <p:nvPicPr>
          <p:cNvPr id="4" name="Picture 3" descr="Graphical user interface, icon&#10;&#10;Description automatically generated">
            <a:extLst>
              <a:ext uri="{FF2B5EF4-FFF2-40B4-BE49-F238E27FC236}">
                <a16:creationId xmlns:a16="http://schemas.microsoft.com/office/drawing/2014/main" id="{18D61BC1-2376-23D7-E095-77C18E974A24}"/>
              </a:ext>
            </a:extLst>
          </p:cNvPr>
          <p:cNvPicPr>
            <a:picLocks noChangeAspect="1"/>
          </p:cNvPicPr>
          <p:nvPr/>
        </p:nvPicPr>
        <p:blipFill>
          <a:blip r:embed="rId3"/>
          <a:stretch>
            <a:fillRect/>
          </a:stretch>
        </p:blipFill>
        <p:spPr>
          <a:xfrm>
            <a:off x="1247637" y="244014"/>
            <a:ext cx="6648724" cy="37434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title" idx="4294967295"/>
          </p:nvPr>
        </p:nvSpPr>
        <p:spPr>
          <a:xfrm>
            <a:off x="381000" y="393700"/>
            <a:ext cx="3979334" cy="4406900"/>
          </a:xfrm>
        </p:spPr>
        <p:txBody>
          <a:bodyPr anchor="ctr">
            <a:normAutofit/>
          </a:bodyPr>
          <a:lstStyle/>
          <a:p>
            <a:pPr algn="l">
              <a:lnSpc>
                <a:spcPct val="100000"/>
              </a:lnSpc>
            </a:pPr>
            <a:r>
              <a:rPr lang="en-US" sz="2100" b="1" dirty="0">
                <a:solidFill>
                  <a:srgbClr val="264150"/>
                </a:solidFill>
                <a:latin typeface="Space Grotesk" pitchFamily="2" charset="0"/>
                <a:cs typeface="Space Grotesk" pitchFamily="2" charset="0"/>
              </a:rPr>
              <a:t>.NET Multi-platform App UI </a:t>
            </a:r>
            <a:r>
              <a:rPr lang="en-US" sz="2100" dirty="0">
                <a:solidFill>
                  <a:schemeClr val="tx1"/>
                </a:solidFill>
                <a:latin typeface="Space Grotesk" pitchFamily="2" charset="0"/>
                <a:cs typeface="Space Grotesk" pitchFamily="2" charset="0"/>
              </a:rPr>
              <a:t>is the most productive way to develop native apps with a </a:t>
            </a:r>
            <a:r>
              <a:rPr lang="en-US" sz="2100" b="1" dirty="0">
                <a:solidFill>
                  <a:srgbClr val="264150"/>
                </a:solidFill>
                <a:latin typeface="Space Grotesk" pitchFamily="2" charset="0"/>
                <a:cs typeface="Space Grotesk" pitchFamily="2" charset="0"/>
              </a:rPr>
              <a:t>single codebase </a:t>
            </a:r>
            <a:r>
              <a:rPr lang="en-US" sz="2100" dirty="0">
                <a:solidFill>
                  <a:schemeClr val="tx1"/>
                </a:solidFill>
                <a:latin typeface="Space Grotesk" pitchFamily="2" charset="0"/>
                <a:cs typeface="Space Grotesk" pitchFamily="2" charset="0"/>
              </a:rPr>
              <a:t>that perform great on any consumer device you might think of.</a:t>
            </a:r>
          </a:p>
        </p:txBody>
      </p:sp>
      <p:pic>
        <p:nvPicPr>
          <p:cNvPr id="8" name="Picture 2" descr="The .NET podcast app shown on several devices.">
            <a:extLst>
              <a:ext uri="{FF2B5EF4-FFF2-40B4-BE49-F238E27FC236}">
                <a16:creationId xmlns:a16="http://schemas.microsoft.com/office/drawing/2014/main" id="{CD82FD38-97F8-EA96-B3D7-50C541E0F0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15834" y="1112044"/>
            <a:ext cx="5190067" cy="2919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CD5840B-4E36-B008-CCCE-2201C6390C26}"/>
              </a:ext>
            </a:extLst>
          </p:cNvPr>
          <p:cNvSpPr txBox="1"/>
          <p:nvPr/>
        </p:nvSpPr>
        <p:spPr>
          <a:xfrm>
            <a:off x="5378199" y="5423061"/>
            <a:ext cx="2902877" cy="230832"/>
          </a:xfrm>
          <a:prstGeom prst="rect">
            <a:avLst/>
          </a:prstGeom>
          <a:noFill/>
        </p:spPr>
        <p:txBody>
          <a:bodyPr wrap="square" lIns="0" tIns="0" rIns="0" bIns="0" rtlCol="0">
            <a:spAutoFit/>
          </a:bodyPr>
          <a:lstStyle/>
          <a:p>
            <a:r>
              <a:rPr lang="en-US" sz="750">
                <a:solidFill>
                  <a:schemeClr val="bg2">
                    <a:lumMod val="50000"/>
                  </a:schemeClr>
                </a:solidFill>
                <a:latin typeface="Segoe UI" panose="020B0502040204020203" pitchFamily="34" charset="0"/>
                <a:cs typeface="Segoe UI" panose="020B0502040204020203" pitchFamily="34" charset="0"/>
              </a:rPr>
              <a:t>Sources: </a:t>
            </a:r>
            <a:r>
              <a:rPr lang="en-US" sz="750" err="1">
                <a:solidFill>
                  <a:schemeClr val="bg2">
                    <a:lumMod val="50000"/>
                  </a:schemeClr>
                </a:solidFill>
                <a:latin typeface="Segoe UI" panose="020B0502040204020203" pitchFamily="34" charset="0"/>
                <a:cs typeface="Segoe UI" panose="020B0502040204020203" pitchFamily="34" charset="0"/>
              </a:rPr>
              <a:t>blog.google</a:t>
            </a:r>
            <a:r>
              <a:rPr lang="en-US" sz="750">
                <a:solidFill>
                  <a:schemeClr val="bg2">
                    <a:lumMod val="50000"/>
                  </a:schemeClr>
                </a:solidFill>
                <a:latin typeface="Segoe UI" panose="020B0502040204020203" pitchFamily="34" charset="0"/>
                <a:cs typeface="Segoe UI" panose="020B0502040204020203" pitchFamily="34" charset="0"/>
              </a:rPr>
              <a:t>/products/android/android-12-beta/ ; www.imore.com/apple-earnings-call-transcripts-q1-2021 ; </a:t>
            </a:r>
          </a:p>
        </p:txBody>
      </p:sp>
    </p:spTree>
    <p:extLst>
      <p:ext uri="{BB962C8B-B14F-4D97-AF65-F5344CB8AC3E}">
        <p14:creationId xmlns:p14="http://schemas.microsoft.com/office/powerpoint/2010/main" val="276135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700"/>
                                  </p:stCondLst>
                                  <p:childTnLst>
                                    <p:animMotion origin="layout" path="M 8.33333E-7 0 L 8.33333E-7 0.03287 " pathEditMode="relative" rAng="0" ptsTypes="AA">
                                      <p:cBhvr>
                                        <p:cTn id="9" dur="500" spd="-100000" fill="hold"/>
                                        <p:tgtEl>
                                          <p:spTgt spid="8"/>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C197-C3DC-E703-3EE0-A18BB95E7497}"/>
              </a:ext>
            </a:extLst>
          </p:cNvPr>
          <p:cNvSpPr>
            <a:spLocks noGrp="1"/>
          </p:cNvSpPr>
          <p:nvPr>
            <p:ph type="title"/>
          </p:nvPr>
        </p:nvSpPr>
        <p:spPr>
          <a:xfrm>
            <a:off x="0" y="9199"/>
            <a:ext cx="7543800" cy="901478"/>
          </a:xfrm>
        </p:spPr>
        <p:txBody>
          <a:bodyPr>
            <a:normAutofit fontScale="90000"/>
          </a:bodyPr>
          <a:lstStyle/>
          <a:p>
            <a:r>
              <a:rPr lang="en-US" sz="3000" dirty="0"/>
              <a:t>One codebase, single project, multi target</a:t>
            </a:r>
          </a:p>
        </p:txBody>
      </p:sp>
      <p:graphicFrame>
        <p:nvGraphicFramePr>
          <p:cNvPr id="3" name="Object 2">
            <a:extLst>
              <a:ext uri="{FF2B5EF4-FFF2-40B4-BE49-F238E27FC236}">
                <a16:creationId xmlns:a16="http://schemas.microsoft.com/office/drawing/2014/main" id="{262AF95E-30BA-0767-A4C0-FB511FC18E90}"/>
              </a:ext>
            </a:extLst>
          </p:cNvPr>
          <p:cNvGraphicFramePr>
            <a:graphicFrameLocks noChangeAspect="1"/>
          </p:cNvGraphicFramePr>
          <p:nvPr/>
        </p:nvGraphicFramePr>
        <p:xfrm>
          <a:off x="459154" y="910676"/>
          <a:ext cx="2271556" cy="3814541"/>
        </p:xfrm>
        <a:graphic>
          <a:graphicData uri="http://schemas.openxmlformats.org/presentationml/2006/ole">
            <mc:AlternateContent xmlns:mc="http://schemas.openxmlformats.org/markup-compatibility/2006">
              <mc:Choice xmlns:v="urn:schemas-microsoft-com:vml" Requires="v">
                <p:oleObj spid="_x0000_s1046" name="Bitmap Image" r:id="rId4" imgW="3276720" imgH="5502600" progId="PBrush">
                  <p:embed/>
                </p:oleObj>
              </mc:Choice>
              <mc:Fallback>
                <p:oleObj name="Bitmap Image" r:id="rId4" imgW="3276720" imgH="5502600" progId="PBrush">
                  <p:embed/>
                  <p:pic>
                    <p:nvPicPr>
                      <p:cNvPr id="3" name="Object 2">
                        <a:extLst>
                          <a:ext uri="{FF2B5EF4-FFF2-40B4-BE49-F238E27FC236}">
                            <a16:creationId xmlns:a16="http://schemas.microsoft.com/office/drawing/2014/main" id="{262AF95E-30BA-0767-A4C0-FB511FC18E90}"/>
                          </a:ext>
                        </a:extLst>
                      </p:cNvPr>
                      <p:cNvPicPr/>
                      <p:nvPr/>
                    </p:nvPicPr>
                    <p:blipFill>
                      <a:blip r:embed="rId5"/>
                      <a:stretch>
                        <a:fillRect/>
                      </a:stretch>
                    </p:blipFill>
                    <p:spPr>
                      <a:xfrm>
                        <a:off x="459154" y="910676"/>
                        <a:ext cx="2271556" cy="3814541"/>
                      </a:xfrm>
                      <a:prstGeom prst="rect">
                        <a:avLst/>
                      </a:prstGeom>
                    </p:spPr>
                  </p:pic>
                </p:oleObj>
              </mc:Fallback>
            </mc:AlternateContent>
          </a:graphicData>
        </a:graphic>
      </p:graphicFrame>
      <p:grpSp>
        <p:nvGrpSpPr>
          <p:cNvPr id="8" name="Group 7">
            <a:extLst>
              <a:ext uri="{FF2B5EF4-FFF2-40B4-BE49-F238E27FC236}">
                <a16:creationId xmlns:a16="http://schemas.microsoft.com/office/drawing/2014/main" id="{7AADA3B1-044B-9145-D105-5EF91636463A}"/>
              </a:ext>
            </a:extLst>
          </p:cNvPr>
          <p:cNvGrpSpPr/>
          <p:nvPr/>
        </p:nvGrpSpPr>
        <p:grpSpPr>
          <a:xfrm>
            <a:off x="3030745" y="910676"/>
            <a:ext cx="5759309" cy="3883871"/>
            <a:chOff x="4168228" y="1515789"/>
            <a:chExt cx="7679078" cy="5178494"/>
          </a:xfrm>
        </p:grpSpPr>
        <p:pic>
          <p:nvPicPr>
            <p:cNvPr id="23" name="Picture 22">
              <a:extLst>
                <a:ext uri="{FF2B5EF4-FFF2-40B4-BE49-F238E27FC236}">
                  <a16:creationId xmlns:a16="http://schemas.microsoft.com/office/drawing/2014/main" id="{F7F2B60A-18EC-5EDB-BA8D-6A5DAEB821C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68228" y="1515792"/>
              <a:ext cx="1339355" cy="2837003"/>
            </a:xfrm>
            <a:prstGeom prst="roundRect">
              <a:avLst/>
            </a:prstGeom>
          </p:spPr>
        </p:pic>
        <p:pic>
          <p:nvPicPr>
            <p:cNvPr id="17" name="Picture 16" descr="A screenshot of a cell phone&#10;&#10;Description automatically generated with medium confidence">
              <a:extLst>
                <a:ext uri="{FF2B5EF4-FFF2-40B4-BE49-F238E27FC236}">
                  <a16:creationId xmlns:a16="http://schemas.microsoft.com/office/drawing/2014/main" id="{7762CCFA-2088-E6AE-2C52-329F961126E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145536" y="1515790"/>
              <a:ext cx="1388950" cy="2837003"/>
            </a:xfrm>
            <a:prstGeom prst="roundRect">
              <a:avLst>
                <a:gd name="adj" fmla="val 15109"/>
              </a:avLst>
            </a:prstGeom>
          </p:spPr>
        </p:pic>
        <p:graphicFrame>
          <p:nvGraphicFramePr>
            <p:cNvPr id="20" name="Object 19">
              <a:extLst>
                <a:ext uri="{FF2B5EF4-FFF2-40B4-BE49-F238E27FC236}">
                  <a16:creationId xmlns:a16="http://schemas.microsoft.com/office/drawing/2014/main" id="{A70110A7-B97F-4E6A-33F9-340FE014022B}"/>
                </a:ext>
              </a:extLst>
            </p:cNvPr>
            <p:cNvGraphicFramePr>
              <a:graphicFrameLocks noChangeAspect="1"/>
            </p:cNvGraphicFramePr>
            <p:nvPr/>
          </p:nvGraphicFramePr>
          <p:xfrm>
            <a:off x="4168228" y="4518130"/>
            <a:ext cx="2276147" cy="1970660"/>
          </p:xfrm>
          <a:graphic>
            <a:graphicData uri="http://schemas.openxmlformats.org/presentationml/2006/ole">
              <mc:AlternateContent xmlns:mc="http://schemas.openxmlformats.org/markup-compatibility/2006">
                <mc:Choice xmlns:v="urn:schemas-microsoft-com:vml" Requires="v">
                  <p:oleObj spid="_x0000_s1047" name="Bitmap Image" r:id="rId8" imgW="6977880" imgH="6041520" progId="PBrush">
                    <p:embed/>
                  </p:oleObj>
                </mc:Choice>
                <mc:Fallback>
                  <p:oleObj name="Bitmap Image" r:id="rId8" imgW="6977880" imgH="6041520" progId="PBrush">
                    <p:embed/>
                    <p:pic>
                      <p:nvPicPr>
                        <p:cNvPr id="20" name="Object 19">
                          <a:extLst>
                            <a:ext uri="{FF2B5EF4-FFF2-40B4-BE49-F238E27FC236}">
                              <a16:creationId xmlns:a16="http://schemas.microsoft.com/office/drawing/2014/main" id="{A70110A7-B97F-4E6A-33F9-340FE014022B}"/>
                            </a:ext>
                          </a:extLst>
                        </p:cNvPr>
                        <p:cNvPicPr/>
                        <p:nvPr/>
                      </p:nvPicPr>
                      <p:blipFill>
                        <a:blip r:embed="rId9"/>
                        <a:stretch>
                          <a:fillRect/>
                        </a:stretch>
                      </p:blipFill>
                      <p:spPr>
                        <a:xfrm>
                          <a:off x="4168228" y="4518130"/>
                          <a:ext cx="2276147" cy="1970660"/>
                        </a:xfrm>
                        <a:prstGeom prst="rect">
                          <a:avLst/>
                        </a:prstGeom>
                      </p:spPr>
                    </p:pic>
                  </p:oleObj>
                </mc:Fallback>
              </mc:AlternateContent>
            </a:graphicData>
          </a:graphic>
        </p:graphicFrame>
        <p:pic>
          <p:nvPicPr>
            <p:cNvPr id="25" name="Picture 24">
              <a:extLst>
                <a:ext uri="{FF2B5EF4-FFF2-40B4-BE49-F238E27FC236}">
                  <a16:creationId xmlns:a16="http://schemas.microsoft.com/office/drawing/2014/main" id="{3AEFFE29-341D-E3B3-4719-266C0D700F00}"/>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617480" y="1515791"/>
              <a:ext cx="1339355" cy="2837003"/>
            </a:xfrm>
            <a:prstGeom prst="roundRect">
              <a:avLst>
                <a:gd name="adj" fmla="val 15138"/>
              </a:avLst>
            </a:prstGeom>
          </p:spPr>
        </p:pic>
        <p:graphicFrame>
          <p:nvGraphicFramePr>
            <p:cNvPr id="26" name="Object 25">
              <a:extLst>
                <a:ext uri="{FF2B5EF4-FFF2-40B4-BE49-F238E27FC236}">
                  <a16:creationId xmlns:a16="http://schemas.microsoft.com/office/drawing/2014/main" id="{ED0080D8-E83B-D6C8-2D45-03F1E165724D}"/>
                </a:ext>
              </a:extLst>
            </p:cNvPr>
            <p:cNvGraphicFramePr>
              <a:graphicFrameLocks noChangeAspect="1"/>
            </p:cNvGraphicFramePr>
            <p:nvPr/>
          </p:nvGraphicFramePr>
          <p:xfrm>
            <a:off x="5749667" y="4644987"/>
            <a:ext cx="2089380" cy="1953972"/>
          </p:xfrm>
          <a:graphic>
            <a:graphicData uri="http://schemas.openxmlformats.org/presentationml/2006/ole">
              <mc:AlternateContent xmlns:mc="http://schemas.openxmlformats.org/markup-compatibility/2006">
                <mc:Choice xmlns:v="urn:schemas-microsoft-com:vml" Requires="v">
                  <p:oleObj spid="_x0000_s1048" name="Bitmap Image" r:id="rId11" imgW="6319080" imgH="5910840" progId="PBrush">
                    <p:embed/>
                  </p:oleObj>
                </mc:Choice>
                <mc:Fallback>
                  <p:oleObj name="Bitmap Image" r:id="rId11" imgW="6319080" imgH="5910840" progId="PBrush">
                    <p:embed/>
                    <p:pic>
                      <p:nvPicPr>
                        <p:cNvPr id="26" name="Object 25">
                          <a:extLst>
                            <a:ext uri="{FF2B5EF4-FFF2-40B4-BE49-F238E27FC236}">
                              <a16:creationId xmlns:a16="http://schemas.microsoft.com/office/drawing/2014/main" id="{ED0080D8-E83B-D6C8-2D45-03F1E165724D}"/>
                            </a:ext>
                          </a:extLst>
                        </p:cNvPr>
                        <p:cNvPicPr/>
                        <p:nvPr/>
                      </p:nvPicPr>
                      <p:blipFill>
                        <a:blip r:embed="rId12"/>
                        <a:stretch>
                          <a:fillRect/>
                        </a:stretch>
                      </p:blipFill>
                      <p:spPr>
                        <a:xfrm>
                          <a:off x="5749667" y="4644987"/>
                          <a:ext cx="2089380" cy="1953972"/>
                        </a:xfrm>
                        <a:prstGeom prst="rect">
                          <a:avLst/>
                        </a:prstGeom>
                      </p:spPr>
                    </p:pic>
                  </p:oleObj>
                </mc:Fallback>
              </mc:AlternateContent>
            </a:graphicData>
          </a:graphic>
        </p:graphicFrame>
        <p:pic>
          <p:nvPicPr>
            <p:cNvPr id="14" name="Picture 13" descr="Graphical user interface, application&#10;&#10;Description automatically generated">
              <a:extLst>
                <a:ext uri="{FF2B5EF4-FFF2-40B4-BE49-F238E27FC236}">
                  <a16:creationId xmlns:a16="http://schemas.microsoft.com/office/drawing/2014/main" id="{4D44D2FF-124A-081C-2A2C-27769120AE8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085351" y="4564828"/>
              <a:ext cx="2257003" cy="2008605"/>
            </a:xfrm>
            <a:prstGeom prst="rect">
              <a:avLst/>
            </a:prstGeom>
          </p:spPr>
        </p:pic>
        <p:graphicFrame>
          <p:nvGraphicFramePr>
            <p:cNvPr id="27" name="Object 26">
              <a:extLst>
                <a:ext uri="{FF2B5EF4-FFF2-40B4-BE49-F238E27FC236}">
                  <a16:creationId xmlns:a16="http://schemas.microsoft.com/office/drawing/2014/main" id="{9B8C3E60-1F80-5016-0E69-C45BDEDE1826}"/>
                </a:ext>
              </a:extLst>
            </p:cNvPr>
            <p:cNvGraphicFramePr>
              <a:graphicFrameLocks noChangeAspect="1"/>
            </p:cNvGraphicFramePr>
            <p:nvPr/>
          </p:nvGraphicFramePr>
          <p:xfrm>
            <a:off x="9590303" y="4694532"/>
            <a:ext cx="2257003" cy="1999751"/>
          </p:xfrm>
          <a:graphic>
            <a:graphicData uri="http://schemas.openxmlformats.org/presentationml/2006/ole">
              <mc:AlternateContent xmlns:mc="http://schemas.openxmlformats.org/markup-compatibility/2006">
                <mc:Choice xmlns:v="urn:schemas-microsoft-com:vml" Requires="v">
                  <p:oleObj spid="_x0000_s1049" name="Bitmap Image" r:id="rId14" imgW="5780160" imgH="5121720" progId="PBrush">
                    <p:embed/>
                  </p:oleObj>
                </mc:Choice>
                <mc:Fallback>
                  <p:oleObj name="Bitmap Image" r:id="rId14" imgW="5780160" imgH="5121720" progId="PBrush">
                    <p:embed/>
                    <p:pic>
                      <p:nvPicPr>
                        <p:cNvPr id="27" name="Object 26">
                          <a:extLst>
                            <a:ext uri="{FF2B5EF4-FFF2-40B4-BE49-F238E27FC236}">
                              <a16:creationId xmlns:a16="http://schemas.microsoft.com/office/drawing/2014/main" id="{9B8C3E60-1F80-5016-0E69-C45BDEDE1826}"/>
                            </a:ext>
                          </a:extLst>
                        </p:cNvPr>
                        <p:cNvPicPr/>
                        <p:nvPr/>
                      </p:nvPicPr>
                      <p:blipFill>
                        <a:blip r:embed="rId15"/>
                        <a:stretch>
                          <a:fillRect/>
                        </a:stretch>
                      </p:blipFill>
                      <p:spPr>
                        <a:xfrm>
                          <a:off x="9590303" y="4694532"/>
                          <a:ext cx="2257003" cy="1999751"/>
                        </a:xfrm>
                        <a:prstGeom prst="rect">
                          <a:avLst/>
                        </a:prstGeom>
                      </p:spPr>
                    </p:pic>
                  </p:oleObj>
                </mc:Fallback>
              </mc:AlternateContent>
            </a:graphicData>
          </a:graphic>
        </p:graphicFrame>
        <p:pic>
          <p:nvPicPr>
            <p:cNvPr id="29" name="Picture 28">
              <a:extLst>
                <a:ext uri="{FF2B5EF4-FFF2-40B4-BE49-F238E27FC236}">
                  <a16:creationId xmlns:a16="http://schemas.microsoft.com/office/drawing/2014/main" id="{9FA65720-B9F0-78A1-3CC5-0DE950189317}"/>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647879" y="1515789"/>
              <a:ext cx="1388950" cy="2837004"/>
            </a:xfrm>
            <a:prstGeom prst="roundRect">
              <a:avLst/>
            </a:prstGeom>
          </p:spPr>
        </p:pic>
      </p:grpSp>
    </p:spTree>
    <p:extLst>
      <p:ext uri="{BB962C8B-B14F-4D97-AF65-F5344CB8AC3E}">
        <p14:creationId xmlns:p14="http://schemas.microsoft.com/office/powerpoint/2010/main" val="283835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EAEBBE80-6B9C-EA82-7994-446C480CAD39}"/>
              </a:ext>
            </a:extLst>
          </p:cNvPr>
          <p:cNvSpPr/>
          <p:nvPr/>
        </p:nvSpPr>
        <p:spPr bwMode="auto">
          <a:xfrm>
            <a:off x="826303" y="2895448"/>
            <a:ext cx="3642868" cy="1748028"/>
          </a:xfrm>
          <a:prstGeom prst="roundRect">
            <a:avLst>
              <a:gd name="adj" fmla="val 6738"/>
            </a:avLst>
          </a:prstGeom>
          <a:solidFill>
            <a:srgbClr val="264150"/>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pPr>
            <a:endParaRPr lang="en-US" sz="147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Rounded Corners 18">
            <a:extLst>
              <a:ext uri="{FF2B5EF4-FFF2-40B4-BE49-F238E27FC236}">
                <a16:creationId xmlns:a16="http://schemas.microsoft.com/office/drawing/2014/main" id="{D5970410-E1CD-A2AB-88A2-A9C553E8D10D}"/>
              </a:ext>
            </a:extLst>
          </p:cNvPr>
          <p:cNvSpPr/>
          <p:nvPr/>
        </p:nvSpPr>
        <p:spPr bwMode="auto">
          <a:xfrm>
            <a:off x="4674828" y="2895448"/>
            <a:ext cx="3642868" cy="1748028"/>
          </a:xfrm>
          <a:prstGeom prst="roundRect">
            <a:avLst>
              <a:gd name="adj" fmla="val 6738"/>
            </a:avLst>
          </a:prstGeom>
          <a:solidFill>
            <a:srgbClr val="264150"/>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pPr>
            <a:endParaRPr lang="en-US" sz="147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Rounded Corners 8">
            <a:extLst>
              <a:ext uri="{FF2B5EF4-FFF2-40B4-BE49-F238E27FC236}">
                <a16:creationId xmlns:a16="http://schemas.microsoft.com/office/drawing/2014/main" id="{3D051B29-52A7-AC3A-A598-42D0716C362E}"/>
              </a:ext>
            </a:extLst>
          </p:cNvPr>
          <p:cNvSpPr/>
          <p:nvPr/>
        </p:nvSpPr>
        <p:spPr bwMode="auto">
          <a:xfrm>
            <a:off x="4674828" y="925397"/>
            <a:ext cx="3642868" cy="1748028"/>
          </a:xfrm>
          <a:prstGeom prst="roundRect">
            <a:avLst>
              <a:gd name="adj" fmla="val 6738"/>
            </a:avLst>
          </a:prstGeom>
          <a:solidFill>
            <a:srgbClr val="264150"/>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pPr>
            <a:endParaRPr lang="en-US" sz="147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a:xfrm>
            <a:off x="311700" y="214774"/>
            <a:ext cx="8520600" cy="572700"/>
          </a:xfrm>
        </p:spPr>
        <p:txBody>
          <a:bodyPr/>
          <a:lstStyle/>
          <a:p>
            <a:r>
              <a:rPr lang="en-US" dirty="0"/>
              <a:t>Native</a:t>
            </a:r>
          </a:p>
        </p:txBody>
      </p:sp>
      <p:sp>
        <p:nvSpPr>
          <p:cNvPr id="5" name="Rectangle: Rounded Corners 4">
            <a:extLst>
              <a:ext uri="{FF2B5EF4-FFF2-40B4-BE49-F238E27FC236}">
                <a16:creationId xmlns:a16="http://schemas.microsoft.com/office/drawing/2014/main" id="{5B4D6380-7458-D5AC-AF62-2524FC213B7D}"/>
              </a:ext>
            </a:extLst>
          </p:cNvPr>
          <p:cNvSpPr/>
          <p:nvPr/>
        </p:nvSpPr>
        <p:spPr bwMode="auto">
          <a:xfrm>
            <a:off x="826304" y="928070"/>
            <a:ext cx="3642868" cy="1748028"/>
          </a:xfrm>
          <a:prstGeom prst="roundRect">
            <a:avLst>
              <a:gd name="adj" fmla="val 6738"/>
            </a:avLst>
          </a:prstGeom>
          <a:solidFill>
            <a:srgbClr val="264150"/>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pPr>
            <a:endParaRPr lang="en-US" sz="147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A07AD095-472A-D898-ED22-E977BF7B266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4966999" y="1155113"/>
            <a:ext cx="664930" cy="1319305"/>
          </a:xfrm>
          <a:prstGeom prst="rect">
            <a:avLst/>
          </a:prstGeom>
          <a:noFill/>
        </p:spPr>
      </p:pic>
      <p:pic>
        <p:nvPicPr>
          <p:cNvPr id="8" name="Picture 7">
            <a:extLst>
              <a:ext uri="{FF2B5EF4-FFF2-40B4-BE49-F238E27FC236}">
                <a16:creationId xmlns:a16="http://schemas.microsoft.com/office/drawing/2014/main" id="{17BC1E42-9FB8-BA94-5287-887D180297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093906" y="1142433"/>
            <a:ext cx="634475" cy="1319305"/>
          </a:xfrm>
          <a:prstGeom prst="rect">
            <a:avLst/>
          </a:prstGeom>
          <a:noFill/>
        </p:spPr>
      </p:pic>
      <p:pic>
        <p:nvPicPr>
          <p:cNvPr id="10" name="Picture 9">
            <a:extLst>
              <a:ext uri="{FF2B5EF4-FFF2-40B4-BE49-F238E27FC236}">
                <a16:creationId xmlns:a16="http://schemas.microsoft.com/office/drawing/2014/main" id="{A8A8F5EB-3ED4-54B5-B3A4-F3495F4F22E2}"/>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947892" y="3451265"/>
            <a:ext cx="973677" cy="699534"/>
          </a:xfrm>
          <a:prstGeom prst="rect">
            <a:avLst/>
          </a:prstGeom>
          <a:noFill/>
        </p:spPr>
      </p:pic>
      <p:pic>
        <p:nvPicPr>
          <p:cNvPr id="12" name="Picture 11">
            <a:extLst>
              <a:ext uri="{FF2B5EF4-FFF2-40B4-BE49-F238E27FC236}">
                <a16:creationId xmlns:a16="http://schemas.microsoft.com/office/drawing/2014/main" id="{8C52659C-34E9-38BC-F355-5FF82F6B7933}"/>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4773303" y="3434206"/>
            <a:ext cx="1145093" cy="733652"/>
          </a:xfrm>
          <a:prstGeom prst="rect">
            <a:avLst/>
          </a:prstGeom>
          <a:noFill/>
        </p:spPr>
      </p:pic>
      <p:sp>
        <p:nvSpPr>
          <p:cNvPr id="3" name="TextBox 2">
            <a:extLst>
              <a:ext uri="{FF2B5EF4-FFF2-40B4-BE49-F238E27FC236}">
                <a16:creationId xmlns:a16="http://schemas.microsoft.com/office/drawing/2014/main" id="{23B39880-B30D-75C0-9093-D445BCF5D985}"/>
              </a:ext>
            </a:extLst>
          </p:cNvPr>
          <p:cNvSpPr txBox="1"/>
          <p:nvPr/>
        </p:nvSpPr>
        <p:spPr>
          <a:xfrm>
            <a:off x="2030998" y="1148843"/>
            <a:ext cx="2269076" cy="678884"/>
          </a:xfrm>
          <a:prstGeom prst="rect">
            <a:avLst/>
          </a:prstGeom>
          <a:noFill/>
        </p:spPr>
        <p:txBody>
          <a:bodyPr wrap="square" lIns="0" tIns="0" rIns="0" bIns="0" rtlCol="0">
            <a:noAutofit/>
          </a:bodyPr>
          <a:lstStyle/>
          <a:p>
            <a:pPr marL="252109" indent="-252109">
              <a:lnSpc>
                <a:spcPct val="150000"/>
              </a:lnSpc>
              <a:buFont typeface="Arial" panose="020B0604020202020204" pitchFamily="34" charset="0"/>
              <a:buChar char="•"/>
            </a:pPr>
            <a:r>
              <a:rPr lang="en-US" sz="147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android.widget</a:t>
            </a:r>
            <a:endPar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52109" indent="-252109">
              <a:lnSpc>
                <a:spcPct val="150000"/>
              </a:lnSpc>
              <a:buFont typeface="Arial" panose="020B0604020202020204" pitchFamily="34" charset="0"/>
              <a:buChar char="•"/>
            </a:pPr>
            <a:r>
              <a:rPr lang="en-US" sz="147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AndroidX</a:t>
            </a: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 libraries</a:t>
            </a:r>
          </a:p>
          <a:p>
            <a:pPr marL="252109" indent="-252109">
              <a:lnSpc>
                <a:spcPct val="150000"/>
              </a:lnSpc>
              <a:buFont typeface="Arial" panose="020B0604020202020204" pitchFamily="34" charset="0"/>
              <a:buChar char="•"/>
            </a:pP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Java/Kotlin APIs</a:t>
            </a:r>
          </a:p>
        </p:txBody>
      </p:sp>
      <p:sp>
        <p:nvSpPr>
          <p:cNvPr id="11" name="TextBox 10">
            <a:extLst>
              <a:ext uri="{FF2B5EF4-FFF2-40B4-BE49-F238E27FC236}">
                <a16:creationId xmlns:a16="http://schemas.microsoft.com/office/drawing/2014/main" id="{16A39CE4-2481-4A17-5C0C-AF5DD9C2C37D}"/>
              </a:ext>
            </a:extLst>
          </p:cNvPr>
          <p:cNvSpPr txBox="1"/>
          <p:nvPr/>
        </p:nvSpPr>
        <p:spPr>
          <a:xfrm>
            <a:off x="5977408" y="1148843"/>
            <a:ext cx="2269076" cy="905179"/>
          </a:xfrm>
          <a:prstGeom prst="rect">
            <a:avLst/>
          </a:prstGeom>
          <a:noFill/>
        </p:spPr>
        <p:txBody>
          <a:bodyPr wrap="square" lIns="0" tIns="0" rIns="0" bIns="0" rtlCol="0">
            <a:noAutofit/>
          </a:bodyPr>
          <a:lstStyle/>
          <a:p>
            <a:pPr marL="252109" indent="-252109">
              <a:lnSpc>
                <a:spcPct val="150000"/>
              </a:lnSpc>
              <a:buFont typeface="Arial" panose="020B0604020202020204" pitchFamily="34" charset="0"/>
              <a:buChar char="•"/>
            </a:pPr>
            <a:r>
              <a:rPr lang="en-US" sz="147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UIKit</a:t>
            </a:r>
            <a:endPar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52109" indent="-252109">
              <a:lnSpc>
                <a:spcPct val="150000"/>
              </a:lnSpc>
              <a:buFont typeface="Arial" panose="020B0604020202020204" pitchFamily="34" charset="0"/>
              <a:buChar char="•"/>
            </a:pPr>
            <a:r>
              <a:rPr lang="en-US" sz="147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ARKit</a:t>
            </a: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47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AVKit</a:t>
            </a: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 CarPlay, and dozens more</a:t>
            </a:r>
          </a:p>
          <a:p>
            <a:pPr marL="252109" indent="-252109">
              <a:lnSpc>
                <a:spcPct val="150000"/>
              </a:lnSpc>
              <a:buFont typeface="Arial" panose="020B0604020202020204" pitchFamily="34" charset="0"/>
              <a:buChar char="•"/>
            </a:pP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Obj-C/Swift APIs</a:t>
            </a:r>
          </a:p>
        </p:txBody>
      </p:sp>
      <p:sp>
        <p:nvSpPr>
          <p:cNvPr id="14" name="TextBox 13">
            <a:extLst>
              <a:ext uri="{FF2B5EF4-FFF2-40B4-BE49-F238E27FC236}">
                <a16:creationId xmlns:a16="http://schemas.microsoft.com/office/drawing/2014/main" id="{F3583C92-E6E7-56A9-260B-8BBA15A590C8}"/>
              </a:ext>
            </a:extLst>
          </p:cNvPr>
          <p:cNvSpPr txBox="1"/>
          <p:nvPr/>
        </p:nvSpPr>
        <p:spPr>
          <a:xfrm>
            <a:off x="2030998" y="3090578"/>
            <a:ext cx="2269076" cy="905179"/>
          </a:xfrm>
          <a:prstGeom prst="rect">
            <a:avLst/>
          </a:prstGeom>
          <a:solidFill>
            <a:srgbClr val="264150"/>
          </a:solidFill>
        </p:spPr>
        <p:txBody>
          <a:bodyPr wrap="square" lIns="0" tIns="0" rIns="0" bIns="0" rtlCol="0">
            <a:noAutofit/>
          </a:bodyPr>
          <a:lstStyle/>
          <a:p>
            <a:pPr marL="252109" indent="-252109">
              <a:lnSpc>
                <a:spcPct val="150000"/>
              </a:lnSpc>
              <a:buFont typeface="Arial" panose="020B0604020202020204" pitchFamily="34" charset="0"/>
              <a:buChar char="•"/>
            </a:pP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Mac Catalyst</a:t>
            </a:r>
          </a:p>
          <a:p>
            <a:pPr marL="252109" indent="-252109">
              <a:lnSpc>
                <a:spcPct val="150000"/>
              </a:lnSpc>
              <a:buFont typeface="Arial" panose="020B0604020202020204" pitchFamily="34" charset="0"/>
              <a:buChar char="•"/>
            </a:pPr>
            <a:r>
              <a:rPr lang="en-US" sz="147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UIKit</a:t>
            </a: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en-US" sz="147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AppKit</a:t>
            </a:r>
            <a:endPar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52109" indent="-252109">
              <a:lnSpc>
                <a:spcPct val="150000"/>
              </a:lnSpc>
              <a:buFont typeface="Arial" panose="020B0604020202020204" pitchFamily="34" charset="0"/>
              <a:buChar char="•"/>
            </a:pP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Dozens of frameworks</a:t>
            </a:r>
          </a:p>
          <a:p>
            <a:pPr marL="252109" indent="-252109">
              <a:lnSpc>
                <a:spcPct val="150000"/>
              </a:lnSpc>
              <a:buFont typeface="Arial" panose="020B0604020202020204" pitchFamily="34" charset="0"/>
              <a:buChar char="•"/>
            </a:pP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Obj-C/Swift APIs</a:t>
            </a:r>
          </a:p>
        </p:txBody>
      </p:sp>
      <p:sp>
        <p:nvSpPr>
          <p:cNvPr id="15" name="TextBox 14">
            <a:extLst>
              <a:ext uri="{FF2B5EF4-FFF2-40B4-BE49-F238E27FC236}">
                <a16:creationId xmlns:a16="http://schemas.microsoft.com/office/drawing/2014/main" id="{3599935E-7506-5600-01F3-7E6025457A06}"/>
              </a:ext>
            </a:extLst>
          </p:cNvPr>
          <p:cNvSpPr txBox="1"/>
          <p:nvPr/>
        </p:nvSpPr>
        <p:spPr>
          <a:xfrm>
            <a:off x="5977408" y="3090578"/>
            <a:ext cx="2269076" cy="678884"/>
          </a:xfrm>
          <a:prstGeom prst="rect">
            <a:avLst/>
          </a:prstGeom>
          <a:noFill/>
          <a:ln>
            <a:noFill/>
          </a:ln>
        </p:spPr>
        <p:txBody>
          <a:bodyPr wrap="square" lIns="0" tIns="0" rIns="0" bIns="0" rtlCol="0">
            <a:noAutofit/>
          </a:bodyPr>
          <a:lstStyle/>
          <a:p>
            <a:pPr marL="252109" indent="-252109">
              <a:lnSpc>
                <a:spcPct val="150000"/>
              </a:lnSpc>
              <a:buFont typeface="Arial" panose="020B0604020202020204" pitchFamily="34" charset="0"/>
              <a:buChar char="•"/>
            </a:pP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Windows App SDK</a:t>
            </a:r>
          </a:p>
          <a:p>
            <a:pPr marL="252109" indent="-252109">
              <a:lnSpc>
                <a:spcPct val="150000"/>
              </a:lnSpc>
              <a:buFont typeface="Arial" panose="020B0604020202020204" pitchFamily="34" charset="0"/>
              <a:buChar char="•"/>
            </a:pPr>
            <a:r>
              <a:rPr lang="en-US" sz="147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WinUI</a:t>
            </a: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 3</a:t>
            </a:r>
          </a:p>
          <a:p>
            <a:pPr marL="252109" indent="-252109">
              <a:lnSpc>
                <a:spcPct val="150000"/>
              </a:lnSpc>
              <a:buFont typeface="Arial" panose="020B0604020202020204" pitchFamily="34" charset="0"/>
              <a:buChar char="•"/>
            </a:pPr>
            <a:r>
              <a:rPr lang="en-US" sz="1471" dirty="0">
                <a:solidFill>
                  <a:schemeClr val="bg1"/>
                </a:solidFill>
                <a:latin typeface="Open Sans" panose="020B0606030504020204" pitchFamily="34" charset="0"/>
                <a:ea typeface="Open Sans" panose="020B0606030504020204" pitchFamily="34" charset="0"/>
                <a:cs typeface="Open Sans" panose="020B0606030504020204" pitchFamily="34" charset="0"/>
              </a:rPr>
              <a:t>C++ APIs</a:t>
            </a:r>
          </a:p>
        </p:txBody>
      </p:sp>
    </p:spTree>
    <p:extLst>
      <p:ext uri="{BB962C8B-B14F-4D97-AF65-F5344CB8AC3E}">
        <p14:creationId xmlns:p14="http://schemas.microsoft.com/office/powerpoint/2010/main" val="404964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controls sample png">
            <a:extLst>
              <a:ext uri="{FF2B5EF4-FFF2-40B4-BE49-F238E27FC236}">
                <a16:creationId xmlns:a16="http://schemas.microsoft.com/office/drawing/2014/main" id="{0D8EFB52-CB56-951E-A5FB-19AB5DBD9B56}"/>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r="3112" b="1"/>
          <a:stretch/>
        </p:blipFill>
        <p:spPr bwMode="auto">
          <a:xfrm>
            <a:off x="-2285" y="7"/>
            <a:ext cx="9143999" cy="51434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BA0213-27C7-CA4E-084F-20F54259E2A5}"/>
              </a:ext>
            </a:extLst>
          </p:cNvPr>
          <p:cNvSpPr>
            <a:spLocks noGrp="1"/>
          </p:cNvSpPr>
          <p:nvPr>
            <p:ph type="title"/>
          </p:nvPr>
        </p:nvSpPr>
        <p:spPr>
          <a:xfrm>
            <a:off x="-210393" y="244162"/>
            <a:ext cx="9354393" cy="2681084"/>
          </a:xfrm>
          <a:effectLst>
            <a:outerShdw blurRad="50800" dist="38100" dir="2700000" algn="tl" rotWithShape="0">
              <a:prstClr val="black">
                <a:alpha val="40000"/>
              </a:prstClr>
            </a:outerShdw>
          </a:effectLst>
        </p:spPr>
        <p:txBody>
          <a:bodyPr vert="horz" wrap="square" lIns="68580" tIns="34290" rIns="68580" bIns="34290" rtlCol="0" anchor="b" anchorCtr="0">
            <a:normAutofit/>
          </a:bodyPr>
          <a:lstStyle/>
          <a:p>
            <a:pPr algn="ctr"/>
            <a:r>
              <a:rPr lang="en-US" sz="3900" dirty="0">
                <a:solidFill>
                  <a:srgbClr val="264150"/>
                </a:solidFill>
                <a:latin typeface="Space Grotesk" pitchFamily="2" charset="0"/>
                <a:ea typeface="+mj-ea"/>
                <a:cs typeface="Space Grotesk" pitchFamily="2" charset="0"/>
              </a:rPr>
              <a:t>Over 50 Controls, Layouts and Views</a:t>
            </a:r>
          </a:p>
        </p:txBody>
      </p:sp>
    </p:spTree>
    <p:extLst>
      <p:ext uri="{BB962C8B-B14F-4D97-AF65-F5344CB8AC3E}">
        <p14:creationId xmlns:p14="http://schemas.microsoft.com/office/powerpoint/2010/main" val="310158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8730B-F5F2-4548-D8D0-944EFDC29B95}"/>
              </a:ext>
            </a:extLst>
          </p:cNvPr>
          <p:cNvSpPr>
            <a:spLocks noGrp="1"/>
          </p:cNvSpPr>
          <p:nvPr>
            <p:ph type="title"/>
          </p:nvPr>
        </p:nvSpPr>
        <p:spPr>
          <a:xfrm>
            <a:off x="311700" y="193035"/>
            <a:ext cx="8520600" cy="572700"/>
          </a:xfrm>
        </p:spPr>
        <p:txBody>
          <a:bodyPr/>
          <a:lstStyle/>
          <a:p>
            <a:r>
              <a:rPr lang="en-US" dirty="0"/>
              <a:t>Multi-window</a:t>
            </a:r>
          </a:p>
        </p:txBody>
      </p:sp>
      <p:pic>
        <p:nvPicPr>
          <p:cNvPr id="5" name="Picture 2">
            <a:extLst>
              <a:ext uri="{FF2B5EF4-FFF2-40B4-BE49-F238E27FC236}">
                <a16:creationId xmlns:a16="http://schemas.microsoft.com/office/drawing/2014/main" id="{0C4D01C7-EE48-35AE-6970-B1087C269A1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8682" y="1207008"/>
            <a:ext cx="8162304" cy="48429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a:extLst>
              <a:ext uri="{FF2B5EF4-FFF2-40B4-BE49-F238E27FC236}">
                <a16:creationId xmlns:a16="http://schemas.microsoft.com/office/drawing/2014/main" id="{781FC687-A079-5900-0821-19974C19C367}"/>
              </a:ext>
            </a:extLst>
          </p:cNvPr>
          <p:cNvGraphicFramePr>
            <a:graphicFrameLocks noChangeAspect="1"/>
          </p:cNvGraphicFramePr>
          <p:nvPr/>
        </p:nvGraphicFramePr>
        <p:xfrm>
          <a:off x="593014" y="881052"/>
          <a:ext cx="5529118" cy="406325"/>
        </p:xfrm>
        <a:graphic>
          <a:graphicData uri="http://schemas.openxmlformats.org/presentationml/2006/ole">
            <mc:AlternateContent xmlns:mc="http://schemas.openxmlformats.org/markup-compatibility/2006">
              <mc:Choice xmlns:v="urn:schemas-microsoft-com:vml" Requires="v">
                <p:oleObj spid="_x0000_s2055" name="Bitmap Image" r:id="rId4" imgW="6221160" imgH="457200" progId="PBrush">
                  <p:embed/>
                </p:oleObj>
              </mc:Choice>
              <mc:Fallback>
                <p:oleObj name="Bitmap Image" r:id="rId4" imgW="6221160" imgH="457200" progId="PBrush">
                  <p:embed/>
                  <p:pic>
                    <p:nvPicPr>
                      <p:cNvPr id="8" name="Object 7">
                        <a:extLst>
                          <a:ext uri="{FF2B5EF4-FFF2-40B4-BE49-F238E27FC236}">
                            <a16:creationId xmlns:a16="http://schemas.microsoft.com/office/drawing/2014/main" id="{781FC687-A079-5900-0821-19974C19C367}"/>
                          </a:ext>
                        </a:extLst>
                      </p:cNvPr>
                      <p:cNvPicPr/>
                      <p:nvPr/>
                    </p:nvPicPr>
                    <p:blipFill>
                      <a:blip r:embed="rId5"/>
                      <a:stretch>
                        <a:fillRect/>
                      </a:stretch>
                    </p:blipFill>
                    <p:spPr>
                      <a:xfrm>
                        <a:off x="593014" y="881052"/>
                        <a:ext cx="5529118" cy="406325"/>
                      </a:xfrm>
                      <a:prstGeom prst="rect">
                        <a:avLst/>
                      </a:prstGeom>
                    </p:spPr>
                  </p:pic>
                </p:oleObj>
              </mc:Fallback>
            </mc:AlternateContent>
          </a:graphicData>
        </a:graphic>
      </p:graphicFrame>
    </p:spTree>
    <p:extLst>
      <p:ext uri="{BB962C8B-B14F-4D97-AF65-F5344CB8AC3E}">
        <p14:creationId xmlns:p14="http://schemas.microsoft.com/office/powerpoint/2010/main" val="200105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605E-E698-4595-195C-FD91D3551A12}"/>
              </a:ext>
            </a:extLst>
          </p:cNvPr>
          <p:cNvSpPr>
            <a:spLocks noGrp="1"/>
          </p:cNvSpPr>
          <p:nvPr>
            <p:ph type="title"/>
          </p:nvPr>
        </p:nvSpPr>
        <p:spPr/>
        <p:txBody>
          <a:bodyPr/>
          <a:lstStyle/>
          <a:p>
            <a:r>
              <a:rPr lang="en-US" dirty="0"/>
              <a:t>Beyond UI</a:t>
            </a:r>
          </a:p>
        </p:txBody>
      </p:sp>
      <p:sp>
        <p:nvSpPr>
          <p:cNvPr id="3" name="Content Placeholder 2">
            <a:extLst>
              <a:ext uri="{FF2B5EF4-FFF2-40B4-BE49-F238E27FC236}">
                <a16:creationId xmlns:a16="http://schemas.microsoft.com/office/drawing/2014/main" id="{45674154-DFEA-A631-3770-E5B4550F3DCD}"/>
              </a:ext>
            </a:extLst>
          </p:cNvPr>
          <p:cNvSpPr>
            <a:spLocks noGrp="1"/>
          </p:cNvSpPr>
          <p:nvPr>
            <p:ph idx="4294967295"/>
          </p:nvPr>
        </p:nvSpPr>
        <p:spPr>
          <a:xfrm>
            <a:off x="453154" y="1335618"/>
            <a:ext cx="3835625" cy="3262312"/>
          </a:xfrm>
        </p:spPr>
        <p:txBody>
          <a:bodyPr>
            <a:normAutofit fontScale="55000" lnSpcReduction="20000"/>
          </a:bodyPr>
          <a:lstStyle/>
          <a:p>
            <a:pPr>
              <a:buNone/>
            </a:pPr>
            <a:r>
              <a:rPr lang="en-US" sz="1900" dirty="0">
                <a:latin typeface="Space Grotesk" pitchFamily="2" charset="0"/>
                <a:cs typeface="Space Grotesk" pitchFamily="2" charset="0"/>
              </a:rPr>
              <a:t>Simple access to APIs</a:t>
            </a:r>
          </a:p>
          <a:p>
            <a:pPr>
              <a:buNone/>
            </a:pPr>
            <a:r>
              <a:rPr lang="en-US" sz="1900" dirty="0">
                <a:latin typeface="Space Grotesk" pitchFamily="2" charset="0"/>
                <a:cs typeface="Space Grotesk" pitchFamily="2" charset="0"/>
              </a:rPr>
              <a:t>Access services and features of each platform</a:t>
            </a:r>
          </a:p>
          <a:p>
            <a:pPr marL="628650" lvl="1" indent="-285750"/>
            <a:r>
              <a:rPr lang="en-US" sz="1800" b="1" dirty="0">
                <a:solidFill>
                  <a:srgbClr val="264150"/>
                </a:solidFill>
                <a:latin typeface="Space Grotesk" pitchFamily="2" charset="0"/>
                <a:cs typeface="Space Grotesk" pitchFamily="2" charset="0"/>
              </a:rPr>
              <a:t>App actions</a:t>
            </a:r>
          </a:p>
          <a:p>
            <a:pPr marL="628650" lvl="1" indent="-285750"/>
            <a:r>
              <a:rPr lang="en-US" sz="1800" b="1" dirty="0">
                <a:solidFill>
                  <a:srgbClr val="264150"/>
                </a:solidFill>
                <a:latin typeface="Space Grotesk" pitchFamily="2" charset="0"/>
                <a:cs typeface="Space Grotesk" pitchFamily="2" charset="0"/>
              </a:rPr>
              <a:t>Clipboard</a:t>
            </a:r>
          </a:p>
          <a:p>
            <a:pPr marL="628650" lvl="1" indent="-285750"/>
            <a:r>
              <a:rPr lang="en-US" sz="1800" b="1" dirty="0">
                <a:solidFill>
                  <a:srgbClr val="264150"/>
                </a:solidFill>
                <a:latin typeface="Space Grotesk" pitchFamily="2" charset="0"/>
                <a:cs typeface="Space Grotesk" pitchFamily="2" charset="0"/>
              </a:rPr>
              <a:t>Device sensors</a:t>
            </a:r>
          </a:p>
          <a:p>
            <a:pPr marL="628650" lvl="1" indent="-285750"/>
            <a:r>
              <a:rPr lang="en-US" sz="1800" b="1" dirty="0">
                <a:solidFill>
                  <a:srgbClr val="264150"/>
                </a:solidFill>
                <a:latin typeface="Space Grotesk" pitchFamily="2" charset="0"/>
                <a:cs typeface="Space Grotesk" pitchFamily="2" charset="0"/>
              </a:rPr>
              <a:t>File system</a:t>
            </a:r>
          </a:p>
          <a:p>
            <a:pPr marL="628650" lvl="1" indent="-285750"/>
            <a:r>
              <a:rPr lang="en-US" sz="1800" b="1" dirty="0">
                <a:solidFill>
                  <a:srgbClr val="264150"/>
                </a:solidFill>
                <a:latin typeface="Space Grotesk" pitchFamily="2" charset="0"/>
                <a:cs typeface="Space Grotesk" pitchFamily="2" charset="0"/>
              </a:rPr>
              <a:t>Network</a:t>
            </a:r>
          </a:p>
          <a:p>
            <a:pPr marL="628650" lvl="1" indent="-285750"/>
            <a:r>
              <a:rPr lang="en-US" sz="1800" b="1" dirty="0">
                <a:solidFill>
                  <a:srgbClr val="264150"/>
                </a:solidFill>
                <a:latin typeface="Space Grotesk" pitchFamily="2" charset="0"/>
                <a:cs typeface="Space Grotesk" pitchFamily="2" charset="0"/>
              </a:rPr>
              <a:t>Notifications</a:t>
            </a:r>
          </a:p>
          <a:p>
            <a:pPr marL="628650" lvl="1" indent="-285750"/>
            <a:r>
              <a:rPr lang="en-US" sz="1800" b="1" dirty="0">
                <a:solidFill>
                  <a:srgbClr val="264150"/>
                </a:solidFill>
                <a:latin typeface="Space Grotesk" pitchFamily="2" charset="0"/>
                <a:cs typeface="Space Grotesk" pitchFamily="2" charset="0"/>
              </a:rPr>
              <a:t>+More</a:t>
            </a:r>
          </a:p>
        </p:txBody>
      </p:sp>
      <p:pic>
        <p:nvPicPr>
          <p:cNvPr id="2050" name="Picture 2" descr="Image platform integrations png">
            <a:extLst>
              <a:ext uri="{FF2B5EF4-FFF2-40B4-BE49-F238E27FC236}">
                <a16:creationId xmlns:a16="http://schemas.microsoft.com/office/drawing/2014/main" id="{7C16FDA3-EE73-2B5A-346A-6EC908A7DA3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83477" y="545570"/>
            <a:ext cx="4927197" cy="34633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a:extLst>
              <a:ext uri="{FF2B5EF4-FFF2-40B4-BE49-F238E27FC236}">
                <a16:creationId xmlns:a16="http://schemas.microsoft.com/office/drawing/2014/main" id="{0B050951-A4BB-0D0D-012A-10A9015E6261}"/>
              </a:ext>
            </a:extLst>
          </p:cNvPr>
          <p:cNvGraphicFramePr>
            <a:graphicFrameLocks noChangeAspect="1"/>
          </p:cNvGraphicFramePr>
          <p:nvPr/>
        </p:nvGraphicFramePr>
        <p:xfrm>
          <a:off x="3928757" y="4188520"/>
          <a:ext cx="4981918" cy="575348"/>
        </p:xfrm>
        <a:graphic>
          <a:graphicData uri="http://schemas.openxmlformats.org/presentationml/2006/ole">
            <mc:AlternateContent xmlns:mc="http://schemas.openxmlformats.org/markup-compatibility/2006">
              <mc:Choice xmlns:v="urn:schemas-microsoft-com:vml" Requires="v">
                <p:oleObj spid="_x0000_s3079" name="Bitmap Image" r:id="rId4" imgW="8344080" imgH="963360" progId="PBrush">
                  <p:embed/>
                </p:oleObj>
              </mc:Choice>
              <mc:Fallback>
                <p:oleObj name="Bitmap Image" r:id="rId4" imgW="8344080" imgH="963360" progId="PBrush">
                  <p:embed/>
                  <p:pic>
                    <p:nvPicPr>
                      <p:cNvPr id="4" name="Object 3">
                        <a:extLst>
                          <a:ext uri="{FF2B5EF4-FFF2-40B4-BE49-F238E27FC236}">
                            <a16:creationId xmlns:a16="http://schemas.microsoft.com/office/drawing/2014/main" id="{0B050951-A4BB-0D0D-012A-10A9015E6261}"/>
                          </a:ext>
                        </a:extLst>
                      </p:cNvPr>
                      <p:cNvPicPr/>
                      <p:nvPr/>
                    </p:nvPicPr>
                    <p:blipFill>
                      <a:blip r:embed="rId5"/>
                      <a:stretch>
                        <a:fillRect/>
                      </a:stretch>
                    </p:blipFill>
                    <p:spPr>
                      <a:xfrm>
                        <a:off x="3928757" y="4188520"/>
                        <a:ext cx="4981918" cy="575348"/>
                      </a:xfrm>
                      <a:prstGeom prst="rect">
                        <a:avLst/>
                      </a:prstGeom>
                    </p:spPr>
                  </p:pic>
                </p:oleObj>
              </mc:Fallback>
            </mc:AlternateContent>
          </a:graphicData>
        </a:graphic>
      </p:graphicFrame>
    </p:spTree>
    <p:extLst>
      <p:ext uri="{BB962C8B-B14F-4D97-AF65-F5344CB8AC3E}">
        <p14:creationId xmlns:p14="http://schemas.microsoft.com/office/powerpoint/2010/main" val="2715856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A21DB01-2881-489E-83BA-8CA016D91412}"/>
              </a:ext>
            </a:extLst>
          </p:cNvPr>
          <p:cNvSpPr txBox="1"/>
          <p:nvPr/>
        </p:nvSpPr>
        <p:spPr>
          <a:xfrm>
            <a:off x="4144479" y="596751"/>
            <a:ext cx="1107996" cy="461665"/>
          </a:xfrm>
          <a:prstGeom prst="rect">
            <a:avLst/>
          </a:prstGeom>
          <a:noFill/>
        </p:spPr>
        <p:txBody>
          <a:bodyPr wrap="none" rtlCol="0">
            <a:spAutoFit/>
          </a:bodyPr>
          <a:lstStyle/>
          <a:p>
            <a:r>
              <a:rPr lang="en-US" sz="2400" dirty="0">
                <a:latin typeface="+mj-lt"/>
              </a:rPr>
              <a:t>MVVM</a:t>
            </a:r>
          </a:p>
        </p:txBody>
      </p:sp>
      <p:sp>
        <p:nvSpPr>
          <p:cNvPr id="10" name="TextBox 9">
            <a:extLst>
              <a:ext uri="{FF2B5EF4-FFF2-40B4-BE49-F238E27FC236}">
                <a16:creationId xmlns:a16="http://schemas.microsoft.com/office/drawing/2014/main" id="{1CB6AE2D-9A7C-4EC8-8C8A-C740E39BD672}"/>
              </a:ext>
            </a:extLst>
          </p:cNvPr>
          <p:cNvSpPr txBox="1"/>
          <p:nvPr/>
        </p:nvSpPr>
        <p:spPr>
          <a:xfrm>
            <a:off x="814393" y="2806959"/>
            <a:ext cx="1721270" cy="461665"/>
          </a:xfrm>
          <a:prstGeom prst="rect">
            <a:avLst/>
          </a:prstGeom>
          <a:noFill/>
        </p:spPr>
        <p:txBody>
          <a:bodyPr wrap="square">
            <a:spAutoFit/>
          </a:bodyPr>
          <a:lstStyle/>
          <a:p>
            <a:r>
              <a:rPr lang="en-US" sz="2400" dirty="0" err="1">
                <a:latin typeface="+mj-lt"/>
              </a:rPr>
              <a:t>ReactiveUI</a:t>
            </a:r>
            <a:endParaRPr lang="en-US" sz="2400" dirty="0">
              <a:latin typeface="+mj-lt"/>
            </a:endParaRPr>
          </a:p>
        </p:txBody>
      </p:sp>
      <p:sp>
        <p:nvSpPr>
          <p:cNvPr id="11" name="Rectangle 10">
            <a:extLst>
              <a:ext uri="{FF2B5EF4-FFF2-40B4-BE49-F238E27FC236}">
                <a16:creationId xmlns:a16="http://schemas.microsoft.com/office/drawing/2014/main" id="{929FBEC6-A7A2-4F57-967C-CCCF909A2974}"/>
              </a:ext>
            </a:extLst>
          </p:cNvPr>
          <p:cNvSpPr/>
          <p:nvPr/>
        </p:nvSpPr>
        <p:spPr>
          <a:xfrm>
            <a:off x="4180765" y="1633737"/>
            <a:ext cx="1103554" cy="541421"/>
          </a:xfrm>
          <a:prstGeom prst="rect">
            <a:avLst/>
          </a:prstGeom>
          <a:solidFill>
            <a:srgbClr val="26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ViewModel</a:t>
            </a:r>
          </a:p>
        </p:txBody>
      </p:sp>
      <p:sp>
        <p:nvSpPr>
          <p:cNvPr id="12" name="Rectangle 11">
            <a:extLst>
              <a:ext uri="{FF2B5EF4-FFF2-40B4-BE49-F238E27FC236}">
                <a16:creationId xmlns:a16="http://schemas.microsoft.com/office/drawing/2014/main" id="{A3F75422-1D5B-438D-9A89-74ED59C67DD2}"/>
              </a:ext>
            </a:extLst>
          </p:cNvPr>
          <p:cNvSpPr/>
          <p:nvPr/>
        </p:nvSpPr>
        <p:spPr>
          <a:xfrm>
            <a:off x="5690603" y="1633736"/>
            <a:ext cx="898541" cy="541421"/>
          </a:xfrm>
          <a:prstGeom prst="rect">
            <a:avLst/>
          </a:prstGeom>
          <a:solidFill>
            <a:srgbClr val="26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View</a:t>
            </a:r>
          </a:p>
        </p:txBody>
      </p:sp>
      <p:sp>
        <p:nvSpPr>
          <p:cNvPr id="13" name="Rectangle 12">
            <a:extLst>
              <a:ext uri="{FF2B5EF4-FFF2-40B4-BE49-F238E27FC236}">
                <a16:creationId xmlns:a16="http://schemas.microsoft.com/office/drawing/2014/main" id="{722F8642-6991-48A0-9464-2754F44DC514}"/>
              </a:ext>
            </a:extLst>
          </p:cNvPr>
          <p:cNvSpPr/>
          <p:nvPr/>
        </p:nvSpPr>
        <p:spPr>
          <a:xfrm>
            <a:off x="6709733" y="3249367"/>
            <a:ext cx="776037" cy="541421"/>
          </a:xfrm>
          <a:prstGeom prst="rect">
            <a:avLst/>
          </a:prstGeom>
          <a:solidFill>
            <a:srgbClr val="26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View</a:t>
            </a:r>
          </a:p>
        </p:txBody>
      </p:sp>
      <p:sp>
        <p:nvSpPr>
          <p:cNvPr id="14" name="Rectangle 13">
            <a:extLst>
              <a:ext uri="{FF2B5EF4-FFF2-40B4-BE49-F238E27FC236}">
                <a16:creationId xmlns:a16="http://schemas.microsoft.com/office/drawing/2014/main" id="{3ED46675-3935-4105-88A3-854E265FEB5B}"/>
              </a:ext>
            </a:extLst>
          </p:cNvPr>
          <p:cNvSpPr/>
          <p:nvPr/>
        </p:nvSpPr>
        <p:spPr>
          <a:xfrm>
            <a:off x="6713771" y="4159508"/>
            <a:ext cx="776037" cy="541421"/>
          </a:xfrm>
          <a:prstGeom prst="rect">
            <a:avLst/>
          </a:prstGeom>
          <a:solidFill>
            <a:srgbClr val="26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Reducer</a:t>
            </a:r>
          </a:p>
        </p:txBody>
      </p:sp>
      <p:sp>
        <p:nvSpPr>
          <p:cNvPr id="15" name="Parallelogram 14">
            <a:extLst>
              <a:ext uri="{FF2B5EF4-FFF2-40B4-BE49-F238E27FC236}">
                <a16:creationId xmlns:a16="http://schemas.microsoft.com/office/drawing/2014/main" id="{C584D586-EBBC-40C0-8F9E-298568B3E0EF}"/>
              </a:ext>
            </a:extLst>
          </p:cNvPr>
          <p:cNvSpPr/>
          <p:nvPr/>
        </p:nvSpPr>
        <p:spPr>
          <a:xfrm>
            <a:off x="2834536" y="1633736"/>
            <a:ext cx="953102" cy="541421"/>
          </a:xfrm>
          <a:prstGeom prst="parallelogram">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Model</a:t>
            </a:r>
          </a:p>
        </p:txBody>
      </p:sp>
      <p:sp>
        <p:nvSpPr>
          <p:cNvPr id="16" name="Parallelogram 15">
            <a:extLst>
              <a:ext uri="{FF2B5EF4-FFF2-40B4-BE49-F238E27FC236}">
                <a16:creationId xmlns:a16="http://schemas.microsoft.com/office/drawing/2014/main" id="{3B26343E-0446-451B-9F7D-8435BB43D69D}"/>
              </a:ext>
            </a:extLst>
          </p:cNvPr>
          <p:cNvSpPr/>
          <p:nvPr/>
        </p:nvSpPr>
        <p:spPr>
          <a:xfrm>
            <a:off x="5148658" y="3655432"/>
            <a:ext cx="953102" cy="541421"/>
          </a:xfrm>
          <a:prstGeom prst="parallelogram">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Model</a:t>
            </a:r>
          </a:p>
        </p:txBody>
      </p:sp>
      <p:sp>
        <p:nvSpPr>
          <p:cNvPr id="17" name="Flowchart: Decision 16">
            <a:extLst>
              <a:ext uri="{FF2B5EF4-FFF2-40B4-BE49-F238E27FC236}">
                <a16:creationId xmlns:a16="http://schemas.microsoft.com/office/drawing/2014/main" id="{CBA290A1-EEE9-4796-B360-B52368ABBB09}"/>
              </a:ext>
            </a:extLst>
          </p:cNvPr>
          <p:cNvSpPr/>
          <p:nvPr/>
        </p:nvSpPr>
        <p:spPr>
          <a:xfrm>
            <a:off x="7672386" y="3729001"/>
            <a:ext cx="1457003" cy="541420"/>
          </a:xfrm>
          <a:prstGeom prst="flowChartDecisio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Message</a:t>
            </a:r>
            <a:endParaRPr lang="en-US" sz="1200" dirty="0"/>
          </a:p>
        </p:txBody>
      </p:sp>
      <p:cxnSp>
        <p:nvCxnSpPr>
          <p:cNvPr id="19" name="Straight Arrow Connector 18">
            <a:extLst>
              <a:ext uri="{FF2B5EF4-FFF2-40B4-BE49-F238E27FC236}">
                <a16:creationId xmlns:a16="http://schemas.microsoft.com/office/drawing/2014/main" id="{F6A1B16E-88DD-4F9E-99ED-650B36B7421F}"/>
              </a:ext>
            </a:extLst>
          </p:cNvPr>
          <p:cNvCxnSpPr>
            <a:cxnSpLocks/>
            <a:stCxn id="15" idx="0"/>
            <a:endCxn id="11" idx="0"/>
          </p:cNvCxnSpPr>
          <p:nvPr/>
        </p:nvCxnSpPr>
        <p:spPr>
          <a:xfrm rot="16200000" flipH="1">
            <a:off x="4021813" y="923009"/>
            <a:ext cx="1" cy="1421455"/>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1EE16FC7-42F1-4DF0-BECC-151969D51D0F}"/>
              </a:ext>
            </a:extLst>
          </p:cNvPr>
          <p:cNvCxnSpPr>
            <a:cxnSpLocks/>
          </p:cNvCxnSpPr>
          <p:nvPr/>
        </p:nvCxnSpPr>
        <p:spPr>
          <a:xfrm rot="16200000" flipH="1">
            <a:off x="5411374" y="980898"/>
            <a:ext cx="1" cy="1336702"/>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8">
            <a:extLst>
              <a:ext uri="{FF2B5EF4-FFF2-40B4-BE49-F238E27FC236}">
                <a16:creationId xmlns:a16="http://schemas.microsoft.com/office/drawing/2014/main" id="{DF81A947-9427-4C6B-983D-B194681A1241}"/>
              </a:ext>
            </a:extLst>
          </p:cNvPr>
          <p:cNvCxnSpPr>
            <a:cxnSpLocks/>
            <a:stCxn id="15" idx="4"/>
            <a:endCxn id="11" idx="2"/>
          </p:cNvCxnSpPr>
          <p:nvPr/>
        </p:nvCxnSpPr>
        <p:spPr>
          <a:xfrm rot="16200000" flipH="1">
            <a:off x="4021814" y="1464429"/>
            <a:ext cx="1" cy="1421455"/>
          </a:xfrm>
          <a:prstGeom prst="bent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8">
            <a:extLst>
              <a:ext uri="{FF2B5EF4-FFF2-40B4-BE49-F238E27FC236}">
                <a16:creationId xmlns:a16="http://schemas.microsoft.com/office/drawing/2014/main" id="{A413FEAD-6394-4CA4-8C8B-6E266CE93B8C}"/>
              </a:ext>
            </a:extLst>
          </p:cNvPr>
          <p:cNvCxnSpPr>
            <a:cxnSpLocks/>
          </p:cNvCxnSpPr>
          <p:nvPr/>
        </p:nvCxnSpPr>
        <p:spPr>
          <a:xfrm rot="16200000" flipH="1">
            <a:off x="5423207" y="1522318"/>
            <a:ext cx="1" cy="1336702"/>
          </a:xfrm>
          <a:prstGeom prst="bent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3EE8B1-E5F0-499F-95ED-3D99E3B55CE1}"/>
              </a:ext>
            </a:extLst>
          </p:cNvPr>
          <p:cNvCxnSpPr>
            <a:cxnSpLocks/>
            <a:stCxn id="16" idx="0"/>
            <a:endCxn id="13" idx="1"/>
          </p:cNvCxnSpPr>
          <p:nvPr/>
        </p:nvCxnSpPr>
        <p:spPr>
          <a:xfrm rot="5400000" flipH="1" flipV="1">
            <a:off x="6099794" y="3045494"/>
            <a:ext cx="135355" cy="10845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373B04B-AC37-4F07-82ED-13903240F994}"/>
              </a:ext>
            </a:extLst>
          </p:cNvPr>
          <p:cNvCxnSpPr>
            <a:cxnSpLocks/>
            <a:stCxn id="13" idx="3"/>
          </p:cNvCxnSpPr>
          <p:nvPr/>
        </p:nvCxnSpPr>
        <p:spPr>
          <a:xfrm>
            <a:off x="7485770" y="3520078"/>
            <a:ext cx="915303" cy="2117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D9AD36F6-65DA-4792-A6E8-54C97D88DF23}"/>
              </a:ext>
            </a:extLst>
          </p:cNvPr>
          <p:cNvCxnSpPr>
            <a:cxnSpLocks/>
            <a:endCxn id="14" idx="3"/>
          </p:cNvCxnSpPr>
          <p:nvPr/>
        </p:nvCxnSpPr>
        <p:spPr>
          <a:xfrm rot="5400000">
            <a:off x="7820973" y="3850118"/>
            <a:ext cx="248938" cy="9112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42F1B9E-D40D-4DA1-996B-FD497F89D4AA}"/>
              </a:ext>
            </a:extLst>
          </p:cNvPr>
          <p:cNvCxnSpPr>
            <a:cxnSpLocks/>
            <a:endCxn id="16" idx="4"/>
          </p:cNvCxnSpPr>
          <p:nvPr/>
        </p:nvCxnSpPr>
        <p:spPr>
          <a:xfrm rot="10800000">
            <a:off x="5625209" y="4196854"/>
            <a:ext cx="1083209" cy="4260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E98BC89-3FC2-4F0F-A4A4-2C4AC4EC6D7B}"/>
              </a:ext>
            </a:extLst>
          </p:cNvPr>
          <p:cNvCxnSpPr>
            <a:cxnSpLocks/>
            <a:stCxn id="16" idx="2"/>
            <a:endCxn id="14" idx="0"/>
          </p:cNvCxnSpPr>
          <p:nvPr/>
        </p:nvCxnSpPr>
        <p:spPr>
          <a:xfrm>
            <a:off x="6034082" y="3926143"/>
            <a:ext cx="1067708" cy="2333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86DF535-1E72-4FBA-B31D-3C656110BCEE}"/>
              </a:ext>
            </a:extLst>
          </p:cNvPr>
          <p:cNvSpPr txBox="1"/>
          <p:nvPr/>
        </p:nvSpPr>
        <p:spPr>
          <a:xfrm>
            <a:off x="3437228" y="1194095"/>
            <a:ext cx="1093569" cy="253916"/>
          </a:xfrm>
          <a:prstGeom prst="rect">
            <a:avLst/>
          </a:prstGeom>
          <a:noFill/>
        </p:spPr>
        <p:txBody>
          <a:bodyPr wrap="none" rtlCol="0">
            <a:spAutoFit/>
          </a:bodyPr>
          <a:lstStyle/>
          <a:p>
            <a:r>
              <a:rPr lang="en-US" sz="1050" dirty="0"/>
              <a:t>Provide Values</a:t>
            </a:r>
          </a:p>
        </p:txBody>
      </p:sp>
      <p:sp>
        <p:nvSpPr>
          <p:cNvPr id="65" name="TextBox 64">
            <a:extLst>
              <a:ext uri="{FF2B5EF4-FFF2-40B4-BE49-F238E27FC236}">
                <a16:creationId xmlns:a16="http://schemas.microsoft.com/office/drawing/2014/main" id="{B47A52EC-622D-49B3-A418-5FA94FF9F2E3}"/>
              </a:ext>
            </a:extLst>
          </p:cNvPr>
          <p:cNvSpPr txBox="1"/>
          <p:nvPr/>
        </p:nvSpPr>
        <p:spPr>
          <a:xfrm>
            <a:off x="5252475" y="1219118"/>
            <a:ext cx="1754006" cy="253916"/>
          </a:xfrm>
          <a:prstGeom prst="rect">
            <a:avLst/>
          </a:prstGeom>
          <a:noFill/>
        </p:spPr>
        <p:txBody>
          <a:bodyPr wrap="none" rtlCol="0">
            <a:spAutoFit/>
          </a:bodyPr>
          <a:lstStyle/>
          <a:p>
            <a:r>
              <a:rPr lang="en-US" sz="1050" dirty="0"/>
              <a:t>View Bound to ViewModel</a:t>
            </a:r>
          </a:p>
        </p:txBody>
      </p:sp>
      <p:sp>
        <p:nvSpPr>
          <p:cNvPr id="66" name="TextBox 65">
            <a:extLst>
              <a:ext uri="{FF2B5EF4-FFF2-40B4-BE49-F238E27FC236}">
                <a16:creationId xmlns:a16="http://schemas.microsoft.com/office/drawing/2014/main" id="{2734967B-F29E-448A-BB61-AC12DB9BDE41}"/>
              </a:ext>
            </a:extLst>
          </p:cNvPr>
          <p:cNvSpPr txBox="1"/>
          <p:nvPr/>
        </p:nvSpPr>
        <p:spPr>
          <a:xfrm>
            <a:off x="3684850" y="2373614"/>
            <a:ext cx="688009" cy="253916"/>
          </a:xfrm>
          <a:prstGeom prst="rect">
            <a:avLst/>
          </a:prstGeom>
          <a:noFill/>
        </p:spPr>
        <p:txBody>
          <a:bodyPr wrap="none" rtlCol="0">
            <a:spAutoFit/>
          </a:bodyPr>
          <a:lstStyle/>
          <a:p>
            <a:r>
              <a:rPr lang="en-US" sz="1050" dirty="0"/>
              <a:t>Updates</a:t>
            </a:r>
          </a:p>
        </p:txBody>
      </p:sp>
      <p:sp>
        <p:nvSpPr>
          <p:cNvPr id="67" name="TextBox 66">
            <a:extLst>
              <a:ext uri="{FF2B5EF4-FFF2-40B4-BE49-F238E27FC236}">
                <a16:creationId xmlns:a16="http://schemas.microsoft.com/office/drawing/2014/main" id="{58642D8E-9DAF-40E1-8A07-7CB0FF23073F}"/>
              </a:ext>
            </a:extLst>
          </p:cNvPr>
          <p:cNvSpPr txBox="1"/>
          <p:nvPr/>
        </p:nvSpPr>
        <p:spPr>
          <a:xfrm>
            <a:off x="4823355" y="2387824"/>
            <a:ext cx="1407758" cy="253916"/>
          </a:xfrm>
          <a:prstGeom prst="rect">
            <a:avLst/>
          </a:prstGeom>
          <a:noFill/>
        </p:spPr>
        <p:txBody>
          <a:bodyPr wrap="none" rtlCol="0">
            <a:spAutoFit/>
          </a:bodyPr>
          <a:lstStyle/>
          <a:p>
            <a:r>
              <a:rPr lang="en-US" sz="1050" dirty="0"/>
              <a:t>Triggers Commands</a:t>
            </a:r>
          </a:p>
        </p:txBody>
      </p:sp>
      <p:sp>
        <p:nvSpPr>
          <p:cNvPr id="68" name="TextBox 67">
            <a:extLst>
              <a:ext uri="{FF2B5EF4-FFF2-40B4-BE49-F238E27FC236}">
                <a16:creationId xmlns:a16="http://schemas.microsoft.com/office/drawing/2014/main" id="{EE975F18-3842-4BD4-9B7D-78F3634517B3}"/>
              </a:ext>
            </a:extLst>
          </p:cNvPr>
          <p:cNvSpPr txBox="1"/>
          <p:nvPr/>
        </p:nvSpPr>
        <p:spPr>
          <a:xfrm>
            <a:off x="5837606" y="4622857"/>
            <a:ext cx="861133" cy="253916"/>
          </a:xfrm>
          <a:prstGeom prst="rect">
            <a:avLst/>
          </a:prstGeom>
          <a:noFill/>
        </p:spPr>
        <p:txBody>
          <a:bodyPr wrap="none" rtlCol="0">
            <a:spAutoFit/>
          </a:bodyPr>
          <a:lstStyle/>
          <a:p>
            <a:r>
              <a:rPr lang="en-US" sz="1050" dirty="0"/>
              <a:t>New Model</a:t>
            </a:r>
          </a:p>
        </p:txBody>
      </p:sp>
      <p:sp>
        <p:nvSpPr>
          <p:cNvPr id="69" name="TextBox 68">
            <a:extLst>
              <a:ext uri="{FF2B5EF4-FFF2-40B4-BE49-F238E27FC236}">
                <a16:creationId xmlns:a16="http://schemas.microsoft.com/office/drawing/2014/main" id="{A2566978-F667-42E3-8F85-7A0BCC45A359}"/>
              </a:ext>
            </a:extLst>
          </p:cNvPr>
          <p:cNvSpPr txBox="1"/>
          <p:nvPr/>
        </p:nvSpPr>
        <p:spPr>
          <a:xfrm>
            <a:off x="5563433" y="3294559"/>
            <a:ext cx="1152880" cy="253916"/>
          </a:xfrm>
          <a:prstGeom prst="rect">
            <a:avLst/>
          </a:prstGeom>
          <a:noFill/>
        </p:spPr>
        <p:txBody>
          <a:bodyPr wrap="none" rtlCol="0">
            <a:spAutoFit/>
          </a:bodyPr>
          <a:lstStyle/>
          <a:p>
            <a:r>
              <a:rPr lang="en-US" sz="1050" dirty="0"/>
              <a:t>Generated View</a:t>
            </a:r>
          </a:p>
        </p:txBody>
      </p:sp>
      <p:sp>
        <p:nvSpPr>
          <p:cNvPr id="73" name="TextBox 72">
            <a:extLst>
              <a:ext uri="{FF2B5EF4-FFF2-40B4-BE49-F238E27FC236}">
                <a16:creationId xmlns:a16="http://schemas.microsoft.com/office/drawing/2014/main" id="{F5F9B475-21ED-4E6D-B566-BD96D66A485A}"/>
              </a:ext>
            </a:extLst>
          </p:cNvPr>
          <p:cNvSpPr txBox="1"/>
          <p:nvPr/>
        </p:nvSpPr>
        <p:spPr>
          <a:xfrm>
            <a:off x="7511997" y="3294559"/>
            <a:ext cx="881973" cy="253916"/>
          </a:xfrm>
          <a:prstGeom prst="rect">
            <a:avLst/>
          </a:prstGeom>
          <a:noFill/>
        </p:spPr>
        <p:txBody>
          <a:bodyPr wrap="none" rtlCol="0">
            <a:spAutoFit/>
          </a:bodyPr>
          <a:lstStyle/>
          <a:p>
            <a:r>
              <a:rPr lang="en-US" sz="1050" dirty="0"/>
              <a:t>User Action</a:t>
            </a:r>
          </a:p>
        </p:txBody>
      </p:sp>
      <p:sp>
        <p:nvSpPr>
          <p:cNvPr id="38" name="TextBox 37">
            <a:extLst>
              <a:ext uri="{FF2B5EF4-FFF2-40B4-BE49-F238E27FC236}">
                <a16:creationId xmlns:a16="http://schemas.microsoft.com/office/drawing/2014/main" id="{5206E925-3E80-432C-B950-3AD750B54C3C}"/>
              </a:ext>
            </a:extLst>
          </p:cNvPr>
          <p:cNvSpPr txBox="1"/>
          <p:nvPr/>
        </p:nvSpPr>
        <p:spPr>
          <a:xfrm>
            <a:off x="6656956" y="2578529"/>
            <a:ext cx="990017" cy="461665"/>
          </a:xfrm>
          <a:prstGeom prst="rect">
            <a:avLst/>
          </a:prstGeom>
          <a:noFill/>
        </p:spPr>
        <p:txBody>
          <a:bodyPr wrap="square">
            <a:spAutoFit/>
          </a:bodyPr>
          <a:lstStyle/>
          <a:p>
            <a:r>
              <a:rPr lang="en-US" sz="2400" dirty="0">
                <a:latin typeface="+mj-lt"/>
              </a:rPr>
              <a:t>MVU</a:t>
            </a:r>
          </a:p>
        </p:txBody>
      </p:sp>
      <p:pic>
        <p:nvPicPr>
          <p:cNvPr id="2050" name="Picture 2" descr="ReactiveUI/README.md at main · reactiveui/ReactiveUI · GitHub">
            <a:extLst>
              <a:ext uri="{FF2B5EF4-FFF2-40B4-BE49-F238E27FC236}">
                <a16:creationId xmlns:a16="http://schemas.microsoft.com/office/drawing/2014/main" id="{217F555C-A8D0-45A2-9CEA-6D51CCDF9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18" y="3457916"/>
            <a:ext cx="1243013" cy="1243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BF3017-9049-4A9E-8BE3-71322E74119F}"/>
              </a:ext>
            </a:extLst>
          </p:cNvPr>
          <p:cNvSpPr>
            <a:spLocks noGrp="1"/>
          </p:cNvSpPr>
          <p:nvPr>
            <p:ph type="title"/>
          </p:nvPr>
        </p:nvSpPr>
        <p:spPr>
          <a:xfrm>
            <a:off x="1" y="14576"/>
            <a:ext cx="3523580" cy="1207008"/>
          </a:xfrm>
        </p:spPr>
        <p:txBody>
          <a:bodyPr/>
          <a:lstStyle/>
          <a:p>
            <a:r>
              <a:rPr lang="en-US" dirty="0"/>
              <a:t>Modern Patterns</a:t>
            </a:r>
          </a:p>
        </p:txBody>
      </p:sp>
    </p:spTree>
    <p:extLst>
      <p:ext uri="{BB962C8B-B14F-4D97-AF65-F5344CB8AC3E}">
        <p14:creationId xmlns:p14="http://schemas.microsoft.com/office/powerpoint/2010/main" val="405773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animBg="1"/>
      <p:bldP spid="13" grpId="0" animBg="1"/>
      <p:bldP spid="14" grpId="0" animBg="1"/>
      <p:bldP spid="15" grpId="0" animBg="1"/>
      <p:bldP spid="16" grpId="0" animBg="1"/>
      <p:bldP spid="17" grpId="0" animBg="1"/>
      <p:bldP spid="64" grpId="0"/>
      <p:bldP spid="65" grpId="0"/>
      <p:bldP spid="66" grpId="0"/>
      <p:bldP spid="67" grpId="0"/>
      <p:bldP spid="68" grpId="0"/>
      <p:bldP spid="69" grpId="0"/>
      <p:bldP spid="73"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FF1C8D-7B46-49E8-8543-C12896CFE7C6}"/>
              </a:ext>
            </a:extLst>
          </p:cNvPr>
          <p:cNvSpPr txBox="1"/>
          <p:nvPr/>
        </p:nvSpPr>
        <p:spPr>
          <a:xfrm>
            <a:off x="1750425" y="705263"/>
            <a:ext cx="7817224" cy="369332"/>
          </a:xfrm>
          <a:prstGeom prst="rect">
            <a:avLst/>
          </a:prstGeom>
          <a:noFill/>
        </p:spPr>
        <p:txBody>
          <a:bodyPr wrap="square" rtlCol="0">
            <a:spAutoFit/>
          </a:bodyPr>
          <a:lstStyle/>
          <a:p>
            <a:pPr defTabSz="685800">
              <a:defRPr/>
            </a:pPr>
            <a:r>
              <a:rPr lang="en-US" sz="1800" kern="1200" dirty="0">
                <a:latin typeface="Space Grotesk" pitchFamily="2" charset="0"/>
                <a:ea typeface="Open Sans" panose="020B0606030504020204" pitchFamily="34" charset="0"/>
                <a:cs typeface="Space Grotesk" pitchFamily="2" charset="0"/>
              </a:rPr>
              <a:t>Fast rebuild and redeploy of your application</a:t>
            </a:r>
          </a:p>
        </p:txBody>
      </p:sp>
      <p:pic>
        <p:nvPicPr>
          <p:cNvPr id="5" name="Xamarin Hot Restart">
            <a:hlinkClick r:id="" action="ppaction://media"/>
            <a:extLst>
              <a:ext uri="{FF2B5EF4-FFF2-40B4-BE49-F238E27FC236}">
                <a16:creationId xmlns:a16="http://schemas.microsoft.com/office/drawing/2014/main" id="{8855CED6-CFA1-4C3B-B8EB-545E77FBCB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0424" y="2021945"/>
            <a:ext cx="5849471" cy="2760219"/>
          </a:xfrm>
          <a:prstGeom prst="rect">
            <a:avLst/>
          </a:prstGeom>
        </p:spPr>
      </p:pic>
      <p:sp>
        <p:nvSpPr>
          <p:cNvPr id="2" name="Title 1">
            <a:extLst>
              <a:ext uri="{FF2B5EF4-FFF2-40B4-BE49-F238E27FC236}">
                <a16:creationId xmlns:a16="http://schemas.microsoft.com/office/drawing/2014/main" id="{AA7849C4-BEF0-4438-9A7F-1A2D2CDBDBBA}"/>
              </a:ext>
            </a:extLst>
          </p:cNvPr>
          <p:cNvSpPr>
            <a:spLocks noGrp="1"/>
          </p:cNvSpPr>
          <p:nvPr>
            <p:ph type="title"/>
          </p:nvPr>
        </p:nvSpPr>
        <p:spPr>
          <a:xfrm>
            <a:off x="311700" y="156585"/>
            <a:ext cx="8520600" cy="572700"/>
          </a:xfrm>
        </p:spPr>
        <p:txBody>
          <a:bodyPr/>
          <a:lstStyle/>
          <a:p>
            <a:r>
              <a:rPr lang="en-US" dirty="0"/>
              <a:t>.NET MAUI Hot Restart</a:t>
            </a:r>
          </a:p>
        </p:txBody>
      </p:sp>
      <p:sp>
        <p:nvSpPr>
          <p:cNvPr id="9" name="TextBox 8">
            <a:extLst>
              <a:ext uri="{FF2B5EF4-FFF2-40B4-BE49-F238E27FC236}">
                <a16:creationId xmlns:a16="http://schemas.microsoft.com/office/drawing/2014/main" id="{8DAF5058-790A-48AA-871B-1A5E274385A6}"/>
              </a:ext>
            </a:extLst>
          </p:cNvPr>
          <p:cNvSpPr txBox="1"/>
          <p:nvPr/>
        </p:nvSpPr>
        <p:spPr>
          <a:xfrm>
            <a:off x="1750424" y="1144783"/>
            <a:ext cx="6429170" cy="369332"/>
          </a:xfrm>
          <a:prstGeom prst="rect">
            <a:avLst/>
          </a:prstGeom>
          <a:noFill/>
        </p:spPr>
        <p:txBody>
          <a:bodyPr wrap="square">
            <a:spAutoFit/>
          </a:bodyPr>
          <a:lstStyle/>
          <a:p>
            <a:pPr defTabSz="685800">
              <a:defRPr/>
            </a:pPr>
            <a:r>
              <a:rPr lang="en-US" sz="1800" kern="1200" dirty="0">
                <a:solidFill>
                  <a:prstClr val="black"/>
                </a:solidFill>
                <a:latin typeface="Space Grotesk" pitchFamily="2" charset="0"/>
                <a:ea typeface="Open Sans" panose="020B0606030504020204" pitchFamily="34" charset="0"/>
                <a:cs typeface="Space Grotesk" pitchFamily="2" charset="0"/>
              </a:rPr>
              <a:t>Debug on your iPhone directly from your PC</a:t>
            </a:r>
          </a:p>
        </p:txBody>
      </p:sp>
      <p:sp>
        <p:nvSpPr>
          <p:cNvPr id="13" name="TextBox 12">
            <a:extLst>
              <a:ext uri="{FF2B5EF4-FFF2-40B4-BE49-F238E27FC236}">
                <a16:creationId xmlns:a16="http://schemas.microsoft.com/office/drawing/2014/main" id="{2F5DB947-83BA-42C4-B0A4-C6EE8D05F112}"/>
              </a:ext>
            </a:extLst>
          </p:cNvPr>
          <p:cNvSpPr txBox="1"/>
          <p:nvPr/>
        </p:nvSpPr>
        <p:spPr>
          <a:xfrm>
            <a:off x="1750424" y="1589516"/>
            <a:ext cx="4782740" cy="369332"/>
          </a:xfrm>
          <a:prstGeom prst="rect">
            <a:avLst/>
          </a:prstGeom>
          <a:noFill/>
        </p:spPr>
        <p:txBody>
          <a:bodyPr wrap="square">
            <a:spAutoFit/>
          </a:bodyPr>
          <a:lstStyle/>
          <a:p>
            <a:pPr defTabSz="685800">
              <a:defRPr/>
            </a:pPr>
            <a:r>
              <a:rPr lang="en-US" sz="1800" kern="1200" dirty="0">
                <a:solidFill>
                  <a:prstClr val="black"/>
                </a:solidFill>
                <a:latin typeface="Space Grotesk" pitchFamily="2" charset="0"/>
                <a:ea typeface="Open Sans" panose="020B0606030504020204" pitchFamily="34" charset="0"/>
                <a:cs typeface="Space Grotesk" pitchFamily="2" charset="0"/>
              </a:rPr>
              <a:t>Works great with </a:t>
            </a:r>
            <a:r>
              <a:rPr lang="en-US" sz="1800" kern="1200" dirty="0">
                <a:solidFill>
                  <a:srgbClr val="264150"/>
                </a:solidFill>
                <a:latin typeface="Space Grotesk" pitchFamily="2" charset="0"/>
                <a:ea typeface="Open Sans" panose="020B0606030504020204" pitchFamily="34" charset="0"/>
                <a:cs typeface="Space Grotesk" pitchFamily="2" charset="0"/>
              </a:rPr>
              <a:t>Hot Reload!</a:t>
            </a:r>
          </a:p>
        </p:txBody>
      </p:sp>
    </p:spTree>
    <p:extLst>
      <p:ext uri="{BB962C8B-B14F-4D97-AF65-F5344CB8AC3E}">
        <p14:creationId xmlns:p14="http://schemas.microsoft.com/office/powerpoint/2010/main" val="319284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8714"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bldLst>
      <p:bldP spid="4" grpId="0"/>
      <p:bldP spid="9"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47949" y="942079"/>
            <a:ext cx="4114800" cy="3170099"/>
          </a:xfrm>
          <a:prstGeom prst="rect">
            <a:avLst/>
          </a:prstGeom>
          <a:noFill/>
        </p:spPr>
        <p:txBody>
          <a:bodyPr wrap="square" rtlCol="0">
            <a:spAutoFit/>
          </a:bodyPr>
          <a:lstStyle/>
          <a:p>
            <a:pPr defTabSz="685800">
              <a:defRPr/>
            </a:pPr>
            <a:r>
              <a:rPr lang="en-US" sz="2000" kern="1200" dirty="0">
                <a:latin typeface="Space Grotesk" pitchFamily="2" charset="0"/>
                <a:ea typeface="Open Sans" panose="020B0606030504020204" pitchFamily="34" charset="0"/>
                <a:cs typeface="Space Grotesk" pitchFamily="2" charset="0"/>
              </a:rPr>
              <a:t>Multi-Touch Enabled</a:t>
            </a:r>
          </a:p>
          <a:p>
            <a:pPr defTabSz="685800">
              <a:defRPr/>
            </a:pPr>
            <a:endParaRPr lang="en-US" sz="2000" kern="1200" dirty="0">
              <a:latin typeface="Space Grotesk" pitchFamily="2" charset="0"/>
              <a:ea typeface="Open Sans" panose="020B0606030504020204" pitchFamily="34" charset="0"/>
              <a:cs typeface="Space Grotesk" pitchFamily="2" charset="0"/>
            </a:endParaRPr>
          </a:p>
          <a:p>
            <a:pPr defTabSz="685800">
              <a:defRPr/>
            </a:pPr>
            <a:r>
              <a:rPr lang="en-US" sz="2000" kern="1200" dirty="0">
                <a:latin typeface="Space Grotesk" pitchFamily="2" charset="0"/>
                <a:ea typeface="Open Sans" panose="020B0606030504020204" pitchFamily="34" charset="0"/>
                <a:cs typeface="Space Grotesk" pitchFamily="2" charset="0"/>
              </a:rPr>
              <a:t>Pressure Sensitive</a:t>
            </a:r>
          </a:p>
          <a:p>
            <a:pPr defTabSz="685800">
              <a:defRPr/>
            </a:pPr>
            <a:endParaRPr lang="en-US" sz="2000" kern="1200" dirty="0">
              <a:latin typeface="Space Grotesk" pitchFamily="2" charset="0"/>
              <a:ea typeface="Open Sans" panose="020B0606030504020204" pitchFamily="34" charset="0"/>
              <a:cs typeface="Space Grotesk" pitchFamily="2" charset="0"/>
            </a:endParaRPr>
          </a:p>
          <a:p>
            <a:pPr defTabSz="685800">
              <a:defRPr/>
            </a:pPr>
            <a:r>
              <a:rPr lang="en-US" sz="2000" kern="1200" dirty="0">
                <a:latin typeface="Space Grotesk" pitchFamily="2" charset="0"/>
                <a:ea typeface="Open Sans" panose="020B0606030504020204" pitchFamily="34" charset="0"/>
                <a:cs typeface="Space Grotesk" pitchFamily="2" charset="0"/>
              </a:rPr>
              <a:t>Super Fast</a:t>
            </a:r>
          </a:p>
          <a:p>
            <a:pPr defTabSz="685800">
              <a:defRPr/>
            </a:pPr>
            <a:endParaRPr lang="en-US" sz="2000" kern="1200" dirty="0">
              <a:latin typeface="Space Grotesk" pitchFamily="2" charset="0"/>
              <a:ea typeface="Open Sans" panose="020B0606030504020204" pitchFamily="34" charset="0"/>
              <a:cs typeface="Space Grotesk" pitchFamily="2" charset="0"/>
            </a:endParaRPr>
          </a:p>
          <a:p>
            <a:pPr defTabSz="685800">
              <a:defRPr/>
            </a:pPr>
            <a:r>
              <a:rPr lang="en-US" sz="2000" kern="1200" dirty="0">
                <a:latin typeface="Space Grotesk" pitchFamily="2" charset="0"/>
                <a:ea typeface="Open Sans" panose="020B0606030504020204" pitchFamily="34" charset="0"/>
                <a:cs typeface="Space Grotesk" pitchFamily="2" charset="0"/>
              </a:rPr>
              <a:t>Rotate, screenshots, </a:t>
            </a:r>
          </a:p>
          <a:p>
            <a:pPr defTabSz="685800">
              <a:defRPr/>
            </a:pPr>
            <a:r>
              <a:rPr lang="en-US" sz="2000" kern="1200" dirty="0">
                <a:latin typeface="Space Grotesk" pitchFamily="2" charset="0"/>
                <a:ea typeface="Open Sans" panose="020B0606030504020204" pitchFamily="34" charset="0"/>
                <a:cs typeface="Space Grotesk" pitchFamily="2" charset="0"/>
              </a:rPr>
              <a:t>location changes</a:t>
            </a:r>
          </a:p>
          <a:p>
            <a:pPr defTabSz="685800">
              <a:defRPr/>
            </a:pPr>
            <a:endParaRPr lang="en-US" sz="2000" kern="1200" dirty="0">
              <a:latin typeface="Space Grotesk" pitchFamily="2" charset="0"/>
              <a:ea typeface="Open Sans" panose="020B0606030504020204" pitchFamily="34" charset="0"/>
              <a:cs typeface="Space Grotesk" pitchFamily="2" charset="0"/>
            </a:endParaRPr>
          </a:p>
          <a:p>
            <a:pPr defTabSz="685800">
              <a:defRPr/>
            </a:pPr>
            <a:r>
              <a:rPr lang="en-US" sz="2000" kern="1200" dirty="0">
                <a:solidFill>
                  <a:srgbClr val="264150"/>
                </a:solidFill>
                <a:latin typeface="Space Grotesk" pitchFamily="2" charset="0"/>
                <a:ea typeface="Open Sans" panose="020B0606030504020204" pitchFamily="34" charset="0"/>
                <a:cs typeface="Space Grotesk" pitchFamily="2" charset="0"/>
              </a:rPr>
              <a:t>Never leave VS</a:t>
            </a:r>
          </a:p>
        </p:txBody>
      </p:sp>
      <p:pic>
        <p:nvPicPr>
          <p:cNvPr id="5" name="Picture 4"/>
          <p:cNvPicPr>
            <a:picLocks noChangeAspect="1"/>
          </p:cNvPicPr>
          <p:nvPr/>
        </p:nvPicPr>
        <p:blipFill>
          <a:blip r:embed="rId3"/>
          <a:stretch>
            <a:fillRect/>
          </a:stretch>
        </p:blipFill>
        <p:spPr>
          <a:xfrm>
            <a:off x="2306003" y="607037"/>
            <a:ext cx="9144000" cy="4613148"/>
          </a:xfrm>
          <a:prstGeom prst="rect">
            <a:avLst/>
          </a:prstGeom>
        </p:spPr>
      </p:pic>
      <p:sp>
        <p:nvSpPr>
          <p:cNvPr id="2" name="Title 1">
            <a:extLst>
              <a:ext uri="{FF2B5EF4-FFF2-40B4-BE49-F238E27FC236}">
                <a16:creationId xmlns:a16="http://schemas.microsoft.com/office/drawing/2014/main" id="{5A7A24CF-0999-4E16-A534-AE86D6C602AD}"/>
              </a:ext>
            </a:extLst>
          </p:cNvPr>
          <p:cNvSpPr>
            <a:spLocks noGrp="1"/>
          </p:cNvSpPr>
          <p:nvPr>
            <p:ph type="title"/>
          </p:nvPr>
        </p:nvSpPr>
        <p:spPr>
          <a:xfrm>
            <a:off x="228573" y="158675"/>
            <a:ext cx="8520600" cy="572700"/>
          </a:xfrm>
        </p:spPr>
        <p:txBody>
          <a:bodyPr/>
          <a:lstStyle/>
          <a:p>
            <a:r>
              <a:rPr lang="en-US" b="0" dirty="0">
                <a:solidFill>
                  <a:schemeClr val="tx1">
                    <a:lumMod val="95000"/>
                    <a:lumOff val="5000"/>
                  </a:schemeClr>
                </a:solidFill>
              </a:rPr>
              <a:t>Visual Studio iOS Simulator Remoting</a:t>
            </a:r>
            <a:br>
              <a:rPr lang="en-US" b="0" dirty="0">
                <a:solidFill>
                  <a:schemeClr val="tx1">
                    <a:lumMod val="95000"/>
                    <a:lumOff val="5000"/>
                  </a:schemeClr>
                </a:solidFill>
              </a:rPr>
            </a:br>
            <a:endParaRPr lang="en-US" dirty="0">
              <a:solidFill>
                <a:schemeClr val="tx1">
                  <a:lumMod val="95000"/>
                  <a:lumOff val="5000"/>
                </a:schemeClr>
              </a:solidFill>
            </a:endParaRPr>
          </a:p>
        </p:txBody>
      </p:sp>
    </p:spTree>
    <p:extLst>
      <p:ext uri="{BB962C8B-B14F-4D97-AF65-F5344CB8AC3E}">
        <p14:creationId xmlns:p14="http://schemas.microsoft.com/office/powerpoint/2010/main" val="228070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red and white pin with a flag&#10;&#10;Description automatically generated">
            <a:extLst>
              <a:ext uri="{FF2B5EF4-FFF2-40B4-BE49-F238E27FC236}">
                <a16:creationId xmlns:a16="http://schemas.microsoft.com/office/drawing/2014/main" id="{3ACE8244-9B45-4B6E-980F-CAE0500D0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21" y="451909"/>
            <a:ext cx="581335" cy="581335"/>
          </a:xfrm>
          <a:prstGeom prst="rect">
            <a:avLst/>
          </a:prstGeom>
        </p:spPr>
      </p:pic>
      <p:grpSp>
        <p:nvGrpSpPr>
          <p:cNvPr id="14" name="Group 13">
            <a:extLst>
              <a:ext uri="{FF2B5EF4-FFF2-40B4-BE49-F238E27FC236}">
                <a16:creationId xmlns:a16="http://schemas.microsoft.com/office/drawing/2014/main" id="{C1983C7A-D2F2-7955-2289-B0E58F17839C}"/>
              </a:ext>
            </a:extLst>
          </p:cNvPr>
          <p:cNvGrpSpPr/>
          <p:nvPr/>
        </p:nvGrpSpPr>
        <p:grpSpPr>
          <a:xfrm>
            <a:off x="4550994" y="1353917"/>
            <a:ext cx="2611042" cy="1503573"/>
            <a:chOff x="6067992" y="1805223"/>
            <a:chExt cx="3481389" cy="2004764"/>
          </a:xfrm>
        </p:grpSpPr>
        <p:sp>
          <p:nvSpPr>
            <p:cNvPr id="6" name="TextBox 5">
              <a:extLst>
                <a:ext uri="{FF2B5EF4-FFF2-40B4-BE49-F238E27FC236}">
                  <a16:creationId xmlns:a16="http://schemas.microsoft.com/office/drawing/2014/main" id="{2C3356ED-FAE2-B865-EF42-CE375701608F}"/>
                </a:ext>
              </a:extLst>
            </p:cNvPr>
            <p:cNvSpPr txBox="1"/>
            <p:nvPr/>
          </p:nvSpPr>
          <p:spPr>
            <a:xfrm>
              <a:off x="6067992" y="1805223"/>
              <a:ext cx="3481389" cy="2004764"/>
            </a:xfrm>
            <a:prstGeom prst="roundRect">
              <a:avLst>
                <a:gd name="adj" fmla="val 9240"/>
              </a:avLst>
            </a:prstGeom>
            <a:solidFill>
              <a:srgbClr val="F4F3F5"/>
            </a:solidFill>
            <a:effectLst>
              <a:outerShdw blurRad="63500" dist="127000" dir="2700000" algn="tl" rotWithShape="0">
                <a:srgbClr val="B1B3B3">
                  <a:alpha val="50000"/>
                </a:srgbClr>
              </a:outerShdw>
            </a:effectLst>
          </p:spPr>
          <p:txBody>
            <a:bodyPr wrap="square" lIns="0" tIns="68580" rIns="0" bIns="34290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775">
                <a:defRPr/>
              </a:pPr>
              <a:r>
                <a:rPr lang="en-US" sz="1500" dirty="0">
                  <a:solidFill>
                    <a:schemeClr val="accent2"/>
                  </a:solidFill>
                </a:rPr>
                <a:t> </a:t>
              </a:r>
              <a:r>
                <a:rPr lang="en-US" sz="1500" dirty="0">
                  <a:solidFill>
                    <a:srgbClr val="264150"/>
                  </a:solidFill>
                </a:rPr>
                <a:t>Quality</a:t>
              </a:r>
            </a:p>
          </p:txBody>
        </p:sp>
        <p:sp>
          <p:nvSpPr>
            <p:cNvPr id="23" name="Graphic 9">
              <a:extLst>
                <a:ext uri="{FF2B5EF4-FFF2-40B4-BE49-F238E27FC236}">
                  <a16:creationId xmlns:a16="http://schemas.microsoft.com/office/drawing/2014/main" id="{00EEBAA1-89FB-05AD-73EF-F1AB8A13BDD9}"/>
                </a:ext>
              </a:extLst>
            </p:cNvPr>
            <p:cNvSpPr>
              <a:spLocks noChangeAspect="1"/>
            </p:cNvSpPr>
            <p:nvPr/>
          </p:nvSpPr>
          <p:spPr>
            <a:xfrm>
              <a:off x="7548068" y="2292240"/>
              <a:ext cx="521237" cy="548640"/>
            </a:xfrm>
            <a:custGeom>
              <a:avLst/>
              <a:gdLst>
                <a:gd name="connsiteX0" fmla="*/ 419096 w 579144"/>
                <a:gd name="connsiteY0" fmla="*/ 0 h 609591"/>
                <a:gd name="connsiteX1" fmla="*/ 557900 w 579144"/>
                <a:gd name="connsiteY1" fmla="*/ 0 h 609591"/>
                <a:gd name="connsiteX2" fmla="*/ 560948 w 579144"/>
                <a:gd name="connsiteY2" fmla="*/ 427 h 609591"/>
                <a:gd name="connsiteX3" fmla="*/ 563966 w 579144"/>
                <a:gd name="connsiteY3" fmla="*/ 1280 h 609591"/>
                <a:gd name="connsiteX4" fmla="*/ 565795 w 579144"/>
                <a:gd name="connsiteY4" fmla="*/ 2073 h 609591"/>
                <a:gd name="connsiteX5" fmla="*/ 572470 w 579144"/>
                <a:gd name="connsiteY5" fmla="*/ 6645 h 609591"/>
                <a:gd name="connsiteX6" fmla="*/ 573689 w 579144"/>
                <a:gd name="connsiteY6" fmla="*/ 7986 h 609591"/>
                <a:gd name="connsiteX7" fmla="*/ 575030 w 579144"/>
                <a:gd name="connsiteY7" fmla="*/ 9723 h 609591"/>
                <a:gd name="connsiteX8" fmla="*/ 576676 w 579144"/>
                <a:gd name="connsiteY8" fmla="*/ 12466 h 609591"/>
                <a:gd name="connsiteX9" fmla="*/ 577864 w 579144"/>
                <a:gd name="connsiteY9" fmla="*/ 15209 h 609591"/>
                <a:gd name="connsiteX10" fmla="*/ 578444 w 579144"/>
                <a:gd name="connsiteY10" fmla="*/ 17160 h 609591"/>
                <a:gd name="connsiteX11" fmla="*/ 578870 w 579144"/>
                <a:gd name="connsiteY11" fmla="*/ 19111 h 609591"/>
                <a:gd name="connsiteX12" fmla="*/ 579145 w 579144"/>
                <a:gd name="connsiteY12" fmla="*/ 22006 h 609591"/>
                <a:gd name="connsiteX13" fmla="*/ 579145 w 579144"/>
                <a:gd name="connsiteY13" fmla="*/ 160140 h 609591"/>
                <a:gd name="connsiteX14" fmla="*/ 556279 w 579144"/>
                <a:gd name="connsiteY14" fmla="*/ 182992 h 609591"/>
                <a:gd name="connsiteX15" fmla="*/ 533639 w 579144"/>
                <a:gd name="connsiteY15" fmla="*/ 163249 h 609591"/>
                <a:gd name="connsiteX16" fmla="*/ 533425 w 579144"/>
                <a:gd name="connsiteY16" fmla="*/ 160140 h 609591"/>
                <a:gd name="connsiteX17" fmla="*/ 533425 w 579144"/>
                <a:gd name="connsiteY17" fmla="*/ 77997 h 609591"/>
                <a:gd name="connsiteX18" fmla="*/ 337137 w 579144"/>
                <a:gd name="connsiteY18" fmla="*/ 274286 h 609591"/>
                <a:gd name="connsiteX19" fmla="*/ 307389 w 579144"/>
                <a:gd name="connsiteY19" fmla="*/ 276511 h 609591"/>
                <a:gd name="connsiteX20" fmla="*/ 304828 w 579144"/>
                <a:gd name="connsiteY20" fmla="*/ 274316 h 609591"/>
                <a:gd name="connsiteX21" fmla="*/ 212475 w 579144"/>
                <a:gd name="connsiteY21" fmla="*/ 185621 h 609591"/>
                <a:gd name="connsiteX22" fmla="*/ 39046 w 579144"/>
                <a:gd name="connsiteY22" fmla="*/ 359019 h 609591"/>
                <a:gd name="connsiteX23" fmla="*/ 6718 w 579144"/>
                <a:gd name="connsiteY23" fmla="*/ 359065 h 609591"/>
                <a:gd name="connsiteX24" fmla="*/ 4513 w 579144"/>
                <a:gd name="connsiteY24" fmla="*/ 329240 h 609591"/>
                <a:gd name="connsiteX25" fmla="*/ 6738 w 579144"/>
                <a:gd name="connsiteY25" fmla="*/ 326680 h 609591"/>
                <a:gd name="connsiteX26" fmla="*/ 196321 w 579144"/>
                <a:gd name="connsiteY26" fmla="*/ 137097 h 609591"/>
                <a:gd name="connsiteX27" fmla="*/ 226069 w 579144"/>
                <a:gd name="connsiteY27" fmla="*/ 134903 h 609591"/>
                <a:gd name="connsiteX28" fmla="*/ 228629 w 579144"/>
                <a:gd name="connsiteY28" fmla="*/ 137097 h 609591"/>
                <a:gd name="connsiteX29" fmla="*/ 320983 w 579144"/>
                <a:gd name="connsiteY29" fmla="*/ 225793 h 609591"/>
                <a:gd name="connsiteX30" fmla="*/ 501056 w 579144"/>
                <a:gd name="connsiteY30" fmla="*/ 45719 h 609591"/>
                <a:gd name="connsiteX31" fmla="*/ 419066 w 579144"/>
                <a:gd name="connsiteY31" fmla="*/ 45719 h 609591"/>
                <a:gd name="connsiteX32" fmla="*/ 396450 w 579144"/>
                <a:gd name="connsiteY32" fmla="*/ 25969 h 609591"/>
                <a:gd name="connsiteX33" fmla="*/ 396237 w 579144"/>
                <a:gd name="connsiteY33" fmla="*/ 22860 h 609591"/>
                <a:gd name="connsiteX34" fmla="*/ 415987 w 579144"/>
                <a:gd name="connsiteY34" fmla="*/ 213 h 609591"/>
                <a:gd name="connsiteX35" fmla="*/ 419127 w 579144"/>
                <a:gd name="connsiteY35" fmla="*/ 0 h 609591"/>
                <a:gd name="connsiteX36" fmla="*/ 22892 w 579144"/>
                <a:gd name="connsiteY36" fmla="*/ 457194 h 609591"/>
                <a:gd name="connsiteX37" fmla="*/ 45752 w 579144"/>
                <a:gd name="connsiteY37" fmla="*/ 480053 h 609591"/>
                <a:gd name="connsiteX38" fmla="*/ 45752 w 579144"/>
                <a:gd name="connsiteY38" fmla="*/ 586732 h 609591"/>
                <a:gd name="connsiteX39" fmla="*/ 22892 w 579144"/>
                <a:gd name="connsiteY39" fmla="*/ 609592 h 609591"/>
                <a:gd name="connsiteX40" fmla="*/ 33 w 579144"/>
                <a:gd name="connsiteY40" fmla="*/ 586732 h 609591"/>
                <a:gd name="connsiteX41" fmla="*/ 33 w 579144"/>
                <a:gd name="connsiteY41" fmla="*/ 480053 h 609591"/>
                <a:gd name="connsiteX42" fmla="*/ 22892 w 579144"/>
                <a:gd name="connsiteY42" fmla="*/ 457194 h 609591"/>
                <a:gd name="connsiteX43" fmla="*/ 198150 w 579144"/>
                <a:gd name="connsiteY43" fmla="*/ 358135 h 609591"/>
                <a:gd name="connsiteX44" fmla="*/ 175290 w 579144"/>
                <a:gd name="connsiteY44" fmla="*/ 335275 h 609591"/>
                <a:gd name="connsiteX45" fmla="*/ 152430 w 579144"/>
                <a:gd name="connsiteY45" fmla="*/ 358135 h 609591"/>
                <a:gd name="connsiteX46" fmla="*/ 152430 w 579144"/>
                <a:gd name="connsiteY46" fmla="*/ 586732 h 609591"/>
                <a:gd name="connsiteX47" fmla="*/ 175290 w 579144"/>
                <a:gd name="connsiteY47" fmla="*/ 609592 h 609591"/>
                <a:gd name="connsiteX48" fmla="*/ 198150 w 579144"/>
                <a:gd name="connsiteY48" fmla="*/ 586732 h 609591"/>
                <a:gd name="connsiteX49" fmla="*/ 198150 w 579144"/>
                <a:gd name="connsiteY49" fmla="*/ 358135 h 609591"/>
                <a:gd name="connsiteX50" fmla="*/ 327688 w 579144"/>
                <a:gd name="connsiteY50" fmla="*/ 396235 h 609591"/>
                <a:gd name="connsiteX51" fmla="*/ 350548 w 579144"/>
                <a:gd name="connsiteY51" fmla="*/ 419094 h 609591"/>
                <a:gd name="connsiteX52" fmla="*/ 350548 w 579144"/>
                <a:gd name="connsiteY52" fmla="*/ 586732 h 609591"/>
                <a:gd name="connsiteX53" fmla="*/ 327688 w 579144"/>
                <a:gd name="connsiteY53" fmla="*/ 609592 h 609591"/>
                <a:gd name="connsiteX54" fmla="*/ 304828 w 579144"/>
                <a:gd name="connsiteY54" fmla="*/ 586732 h 609591"/>
                <a:gd name="connsiteX55" fmla="*/ 304828 w 579144"/>
                <a:gd name="connsiteY55" fmla="*/ 419094 h 609591"/>
                <a:gd name="connsiteX56" fmla="*/ 327688 w 579144"/>
                <a:gd name="connsiteY56" fmla="*/ 396235 h 609591"/>
                <a:gd name="connsiteX57" fmla="*/ 502946 w 579144"/>
                <a:gd name="connsiteY57" fmla="*/ 266696 h 609591"/>
                <a:gd name="connsiteX58" fmla="*/ 480086 w 579144"/>
                <a:gd name="connsiteY58" fmla="*/ 243837 h 609591"/>
                <a:gd name="connsiteX59" fmla="*/ 457226 w 579144"/>
                <a:gd name="connsiteY59" fmla="*/ 266696 h 609591"/>
                <a:gd name="connsiteX60" fmla="*/ 457226 w 579144"/>
                <a:gd name="connsiteY60" fmla="*/ 586732 h 609591"/>
                <a:gd name="connsiteX61" fmla="*/ 480086 w 579144"/>
                <a:gd name="connsiteY61" fmla="*/ 609592 h 609591"/>
                <a:gd name="connsiteX62" fmla="*/ 502946 w 579144"/>
                <a:gd name="connsiteY62" fmla="*/ 586732 h 609591"/>
                <a:gd name="connsiteX63" fmla="*/ 502946 w 579144"/>
                <a:gd name="connsiteY63" fmla="*/ 266696 h 60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79144" h="609591">
                  <a:moveTo>
                    <a:pt x="419096" y="0"/>
                  </a:moveTo>
                  <a:lnTo>
                    <a:pt x="557900" y="0"/>
                  </a:lnTo>
                  <a:lnTo>
                    <a:pt x="560948" y="427"/>
                  </a:lnTo>
                  <a:lnTo>
                    <a:pt x="563966" y="1280"/>
                  </a:lnTo>
                  <a:lnTo>
                    <a:pt x="565795" y="2073"/>
                  </a:lnTo>
                  <a:cubicBezTo>
                    <a:pt x="568233" y="3109"/>
                    <a:pt x="570458" y="4663"/>
                    <a:pt x="572470" y="6645"/>
                  </a:cubicBezTo>
                  <a:lnTo>
                    <a:pt x="573689" y="7986"/>
                  </a:lnTo>
                  <a:lnTo>
                    <a:pt x="575030" y="9723"/>
                  </a:lnTo>
                  <a:lnTo>
                    <a:pt x="576676" y="12466"/>
                  </a:lnTo>
                  <a:lnTo>
                    <a:pt x="577864" y="15209"/>
                  </a:lnTo>
                  <a:lnTo>
                    <a:pt x="578444" y="17160"/>
                  </a:lnTo>
                  <a:lnTo>
                    <a:pt x="578870" y="19111"/>
                  </a:lnTo>
                  <a:lnTo>
                    <a:pt x="579145" y="22006"/>
                  </a:lnTo>
                  <a:lnTo>
                    <a:pt x="579145" y="160140"/>
                  </a:lnTo>
                  <a:cubicBezTo>
                    <a:pt x="579142" y="172765"/>
                    <a:pt x="568903" y="182996"/>
                    <a:pt x="556279" y="182992"/>
                  </a:cubicBezTo>
                  <a:cubicBezTo>
                    <a:pt x="544858" y="182989"/>
                    <a:pt x="535196" y="174561"/>
                    <a:pt x="533639" y="163249"/>
                  </a:cubicBezTo>
                  <a:lnTo>
                    <a:pt x="533425" y="160140"/>
                  </a:lnTo>
                  <a:lnTo>
                    <a:pt x="533425" y="77997"/>
                  </a:lnTo>
                  <a:lnTo>
                    <a:pt x="337137" y="274286"/>
                  </a:lnTo>
                  <a:cubicBezTo>
                    <a:pt x="329139" y="282287"/>
                    <a:pt x="316490" y="283232"/>
                    <a:pt x="307389" y="276511"/>
                  </a:cubicBezTo>
                  <a:lnTo>
                    <a:pt x="304828" y="274316"/>
                  </a:lnTo>
                  <a:lnTo>
                    <a:pt x="212475" y="185621"/>
                  </a:lnTo>
                  <a:lnTo>
                    <a:pt x="39046" y="359019"/>
                  </a:lnTo>
                  <a:cubicBezTo>
                    <a:pt x="30131" y="367959"/>
                    <a:pt x="15658" y="367977"/>
                    <a:pt x="6718" y="359065"/>
                  </a:cubicBezTo>
                  <a:cubicBezTo>
                    <a:pt x="-1319" y="351049"/>
                    <a:pt x="-2258" y="338351"/>
                    <a:pt x="4513" y="329240"/>
                  </a:cubicBezTo>
                  <a:lnTo>
                    <a:pt x="6738" y="326680"/>
                  </a:lnTo>
                  <a:lnTo>
                    <a:pt x="196321" y="137097"/>
                  </a:lnTo>
                  <a:cubicBezTo>
                    <a:pt x="204328" y="129106"/>
                    <a:pt x="216977" y="128172"/>
                    <a:pt x="226069" y="134903"/>
                  </a:cubicBezTo>
                  <a:lnTo>
                    <a:pt x="228629" y="137097"/>
                  </a:lnTo>
                  <a:lnTo>
                    <a:pt x="320983" y="225793"/>
                  </a:lnTo>
                  <a:lnTo>
                    <a:pt x="501056" y="45719"/>
                  </a:lnTo>
                  <a:lnTo>
                    <a:pt x="419066" y="45719"/>
                  </a:lnTo>
                  <a:cubicBezTo>
                    <a:pt x="407654" y="45704"/>
                    <a:pt x="398001" y="37274"/>
                    <a:pt x="396450" y="25969"/>
                  </a:cubicBezTo>
                  <a:lnTo>
                    <a:pt x="396237" y="22860"/>
                  </a:lnTo>
                  <a:cubicBezTo>
                    <a:pt x="396237" y="11436"/>
                    <a:pt x="404670" y="1767"/>
                    <a:pt x="415987" y="213"/>
                  </a:cubicBezTo>
                  <a:lnTo>
                    <a:pt x="419127" y="0"/>
                  </a:lnTo>
                  <a:close/>
                  <a:moveTo>
                    <a:pt x="22892" y="457194"/>
                  </a:moveTo>
                  <a:cubicBezTo>
                    <a:pt x="35517" y="457194"/>
                    <a:pt x="45752" y="467429"/>
                    <a:pt x="45752" y="480053"/>
                  </a:cubicBezTo>
                  <a:lnTo>
                    <a:pt x="45752" y="586732"/>
                  </a:lnTo>
                  <a:cubicBezTo>
                    <a:pt x="45752" y="599357"/>
                    <a:pt x="35517" y="609592"/>
                    <a:pt x="22892" y="609592"/>
                  </a:cubicBezTo>
                  <a:cubicBezTo>
                    <a:pt x="10267" y="609592"/>
                    <a:pt x="33" y="599357"/>
                    <a:pt x="33" y="586732"/>
                  </a:cubicBezTo>
                  <a:lnTo>
                    <a:pt x="33" y="480053"/>
                  </a:lnTo>
                  <a:cubicBezTo>
                    <a:pt x="33" y="467429"/>
                    <a:pt x="10267" y="457194"/>
                    <a:pt x="22892" y="457194"/>
                  </a:cubicBezTo>
                  <a:close/>
                  <a:moveTo>
                    <a:pt x="198150" y="358135"/>
                  </a:moveTo>
                  <a:cubicBezTo>
                    <a:pt x="198150" y="345510"/>
                    <a:pt x="187915" y="335275"/>
                    <a:pt x="175290" y="335275"/>
                  </a:cubicBezTo>
                  <a:cubicBezTo>
                    <a:pt x="162665" y="335275"/>
                    <a:pt x="152430" y="345510"/>
                    <a:pt x="152430" y="358135"/>
                  </a:cubicBezTo>
                  <a:lnTo>
                    <a:pt x="152430" y="586732"/>
                  </a:lnTo>
                  <a:cubicBezTo>
                    <a:pt x="152430" y="599357"/>
                    <a:pt x="162665" y="609592"/>
                    <a:pt x="175290" y="609592"/>
                  </a:cubicBezTo>
                  <a:cubicBezTo>
                    <a:pt x="187915" y="609592"/>
                    <a:pt x="198150" y="599357"/>
                    <a:pt x="198150" y="586732"/>
                  </a:cubicBezTo>
                  <a:lnTo>
                    <a:pt x="198150" y="358135"/>
                  </a:lnTo>
                  <a:close/>
                  <a:moveTo>
                    <a:pt x="327688" y="396235"/>
                  </a:moveTo>
                  <a:cubicBezTo>
                    <a:pt x="340313" y="396235"/>
                    <a:pt x="350548" y="406470"/>
                    <a:pt x="350548" y="419094"/>
                  </a:cubicBezTo>
                  <a:lnTo>
                    <a:pt x="350548" y="586732"/>
                  </a:lnTo>
                  <a:cubicBezTo>
                    <a:pt x="350548" y="599357"/>
                    <a:pt x="340313" y="609592"/>
                    <a:pt x="327688" y="609592"/>
                  </a:cubicBezTo>
                  <a:cubicBezTo>
                    <a:pt x="315063" y="609592"/>
                    <a:pt x="304828" y="599357"/>
                    <a:pt x="304828" y="586732"/>
                  </a:cubicBezTo>
                  <a:lnTo>
                    <a:pt x="304828" y="419094"/>
                  </a:lnTo>
                  <a:cubicBezTo>
                    <a:pt x="304828" y="406470"/>
                    <a:pt x="315063" y="396235"/>
                    <a:pt x="327688" y="396235"/>
                  </a:cubicBezTo>
                  <a:close/>
                  <a:moveTo>
                    <a:pt x="502946" y="266696"/>
                  </a:moveTo>
                  <a:cubicBezTo>
                    <a:pt x="502946" y="254072"/>
                    <a:pt x="492711" y="243837"/>
                    <a:pt x="480086" y="243837"/>
                  </a:cubicBezTo>
                  <a:cubicBezTo>
                    <a:pt x="467461" y="243837"/>
                    <a:pt x="457226" y="254072"/>
                    <a:pt x="457226" y="266696"/>
                  </a:cubicBezTo>
                  <a:lnTo>
                    <a:pt x="457226" y="586732"/>
                  </a:lnTo>
                  <a:cubicBezTo>
                    <a:pt x="457226" y="599357"/>
                    <a:pt x="467461" y="609592"/>
                    <a:pt x="480086" y="609592"/>
                  </a:cubicBezTo>
                  <a:cubicBezTo>
                    <a:pt x="492711" y="609592"/>
                    <a:pt x="502946" y="599357"/>
                    <a:pt x="502946" y="586732"/>
                  </a:cubicBezTo>
                  <a:lnTo>
                    <a:pt x="502946" y="266696"/>
                  </a:lnTo>
                  <a:close/>
                </a:path>
              </a:pathLst>
            </a:custGeom>
            <a:solidFill>
              <a:srgbClr val="264150"/>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3716" rIns="0" bIns="34290" numCol="1" spcCol="0" rtlCol="0" fromWordArt="0" anchor="ctr" anchorCtr="0" forceAA="0" compatLnSpc="1">
              <a:prstTxWarp prst="textNoShape">
                <a:avLst/>
              </a:prstTxWarp>
              <a:noAutofit/>
            </a:bodyPr>
            <a:lstStyle/>
            <a:p>
              <a:pPr algn="ctr" defTabSz="685775" fontAlgn="base">
                <a:spcBef>
                  <a:spcPct val="0"/>
                </a:spcBef>
                <a:spcAft>
                  <a:spcPct val="0"/>
                </a:spcAft>
                <a:defRPr/>
              </a:pPr>
              <a:endParaRPr lang="en-US" sz="1500" b="1" dirty="0">
                <a:ln w="3175">
                  <a:noFill/>
                </a:ln>
                <a:gradFill>
                  <a:gsLst>
                    <a:gs pos="53933">
                      <a:srgbClr val="FFFFFF"/>
                    </a:gs>
                    <a:gs pos="38000">
                      <a:srgbClr val="FFFFFF"/>
                    </a:gs>
                  </a:gsLst>
                  <a:path path="circle">
                    <a:fillToRect l="100000" b="100000"/>
                  </a:path>
                </a:gradFill>
                <a:latin typeface="Calibri" panose="020F0502020204030204"/>
                <a:ea typeface="+mn-ea"/>
                <a:cs typeface="Segoe UI" pitchFamily="34" charset="0"/>
              </a:endParaRPr>
            </a:p>
          </p:txBody>
        </p:sp>
      </p:grpSp>
      <p:grpSp>
        <p:nvGrpSpPr>
          <p:cNvPr id="13" name="Group 12">
            <a:extLst>
              <a:ext uri="{FF2B5EF4-FFF2-40B4-BE49-F238E27FC236}">
                <a16:creationId xmlns:a16="http://schemas.microsoft.com/office/drawing/2014/main" id="{03C79F77-C08E-36E0-430D-52B6773069DB}"/>
              </a:ext>
            </a:extLst>
          </p:cNvPr>
          <p:cNvGrpSpPr/>
          <p:nvPr/>
        </p:nvGrpSpPr>
        <p:grpSpPr>
          <a:xfrm>
            <a:off x="1722665" y="1353917"/>
            <a:ext cx="2611042" cy="1503573"/>
            <a:chOff x="2296886" y="1805223"/>
            <a:chExt cx="3481389" cy="2004764"/>
          </a:xfrm>
        </p:grpSpPr>
        <p:sp>
          <p:nvSpPr>
            <p:cNvPr id="7" name="TextBox 6">
              <a:extLst>
                <a:ext uri="{FF2B5EF4-FFF2-40B4-BE49-F238E27FC236}">
                  <a16:creationId xmlns:a16="http://schemas.microsoft.com/office/drawing/2014/main" id="{337A8C2B-A5A2-5540-0C62-260D731AC7FC}"/>
                </a:ext>
              </a:extLst>
            </p:cNvPr>
            <p:cNvSpPr txBox="1"/>
            <p:nvPr/>
          </p:nvSpPr>
          <p:spPr>
            <a:xfrm>
              <a:off x="2296886" y="1805223"/>
              <a:ext cx="3481389" cy="2004764"/>
            </a:xfrm>
            <a:prstGeom prst="roundRect">
              <a:avLst>
                <a:gd name="adj" fmla="val 8098"/>
              </a:avLst>
            </a:prstGeom>
            <a:solidFill>
              <a:srgbClr val="F4F3F5"/>
            </a:solidFill>
            <a:effectLst>
              <a:outerShdw blurRad="63500" dist="127000" dir="2700000" algn="tl" rotWithShape="0">
                <a:srgbClr val="B1B3B3">
                  <a:alpha val="50000"/>
                </a:srgbClr>
              </a:outerShdw>
            </a:effectLst>
          </p:spPr>
          <p:txBody>
            <a:bodyPr wrap="square" lIns="0" tIns="68580" rIns="0" bIns="34290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85775">
                <a:defRPr/>
              </a:pPr>
              <a:r>
                <a:rPr lang="en-US" sz="1500" dirty="0">
                  <a:solidFill>
                    <a:srgbClr val="264150"/>
                  </a:solidFill>
                </a:rPr>
                <a:t>Performance</a:t>
              </a:r>
            </a:p>
          </p:txBody>
        </p:sp>
        <p:sp>
          <p:nvSpPr>
            <p:cNvPr id="22" name="Graphic 13">
              <a:extLst>
                <a:ext uri="{FF2B5EF4-FFF2-40B4-BE49-F238E27FC236}">
                  <a16:creationId xmlns:a16="http://schemas.microsoft.com/office/drawing/2014/main" id="{8EB350CE-A9C3-F486-44F2-6CFBE9B82B45}"/>
                </a:ext>
              </a:extLst>
            </p:cNvPr>
            <p:cNvSpPr>
              <a:spLocks noChangeAspect="1"/>
            </p:cNvSpPr>
            <p:nvPr/>
          </p:nvSpPr>
          <p:spPr>
            <a:xfrm>
              <a:off x="3717540" y="2292240"/>
              <a:ext cx="640080" cy="437242"/>
            </a:xfrm>
            <a:custGeom>
              <a:avLst/>
              <a:gdLst>
                <a:gd name="connsiteX0" fmla="*/ 276145 w 686043"/>
                <a:gd name="connsiteY0" fmla="*/ 355824 h 468640"/>
                <a:gd name="connsiteX1" fmla="*/ 490663 w 686043"/>
                <a:gd name="connsiteY1" fmla="*/ 65216 h 468640"/>
                <a:gd name="connsiteX2" fmla="*/ 523928 w 686043"/>
                <a:gd name="connsiteY2" fmla="*/ 60104 h 468640"/>
                <a:gd name="connsiteX3" fmla="*/ 533012 w 686043"/>
                <a:gd name="connsiteY3" fmla="*/ 84761 h 468640"/>
                <a:gd name="connsiteX4" fmla="*/ 531983 w 686043"/>
                <a:gd name="connsiteY4" fmla="*/ 88122 h 468640"/>
                <a:gd name="connsiteX5" fmla="*/ 399281 w 686043"/>
                <a:gd name="connsiteY5" fmla="*/ 424129 h 468640"/>
                <a:gd name="connsiteX6" fmla="*/ 306941 w 686043"/>
                <a:gd name="connsiteY6" fmla="*/ 463494 h 468640"/>
                <a:gd name="connsiteX7" fmla="*/ 267575 w 686043"/>
                <a:gd name="connsiteY7" fmla="*/ 371151 h 468640"/>
                <a:gd name="connsiteX8" fmla="*/ 271139 w 686043"/>
                <a:gd name="connsiteY8" fmla="*/ 363608 h 468640"/>
                <a:gd name="connsiteX9" fmla="*/ 273505 w 686043"/>
                <a:gd name="connsiteY9" fmla="*/ 359630 h 468640"/>
                <a:gd name="connsiteX10" fmla="*/ 276111 w 686043"/>
                <a:gd name="connsiteY10" fmla="*/ 355858 h 468640"/>
                <a:gd name="connsiteX11" fmla="*/ 490663 w 686043"/>
                <a:gd name="connsiteY11" fmla="*/ 65216 h 468640"/>
                <a:gd name="connsiteX12" fmla="*/ 276111 w 686043"/>
                <a:gd name="connsiteY12" fmla="*/ 355858 h 468640"/>
                <a:gd name="connsiteX13" fmla="*/ 406447 w 686043"/>
                <a:gd name="connsiteY13" fmla="*/ 265915 h 468640"/>
                <a:gd name="connsiteX14" fmla="*/ 317499 w 686043"/>
                <a:gd name="connsiteY14" fmla="*/ 386410 h 468640"/>
                <a:gd name="connsiteX15" fmla="*/ 316127 w 686043"/>
                <a:gd name="connsiteY15" fmla="*/ 388536 h 468640"/>
                <a:gd name="connsiteX16" fmla="*/ 323695 w 686043"/>
                <a:gd name="connsiteY16" fmla="*/ 415121 h 468640"/>
                <a:gd name="connsiteX17" fmla="*/ 323740 w 686043"/>
                <a:gd name="connsiteY17" fmla="*/ 415145 h 468640"/>
                <a:gd name="connsiteX18" fmla="*/ 326037 w 686043"/>
                <a:gd name="connsiteY18" fmla="*/ 416243 h 468640"/>
                <a:gd name="connsiteX19" fmla="*/ 350040 w 686043"/>
                <a:gd name="connsiteY19" fmla="*/ 408082 h 468640"/>
                <a:gd name="connsiteX20" fmla="*/ 351412 w 686043"/>
                <a:gd name="connsiteY20" fmla="*/ 405236 h 468640"/>
                <a:gd name="connsiteX21" fmla="*/ 406447 w 686043"/>
                <a:gd name="connsiteY21" fmla="*/ 265915 h 468640"/>
                <a:gd name="connsiteX22" fmla="*/ 569668 w 686043"/>
                <a:gd name="connsiteY22" fmla="*/ 81298 h 468640"/>
                <a:gd name="connsiteX23" fmla="*/ 639002 w 686043"/>
                <a:gd name="connsiteY23" fmla="*/ 155776 h 468640"/>
                <a:gd name="connsiteX24" fmla="*/ 684265 w 686043"/>
                <a:gd name="connsiteY24" fmla="*/ 238003 h 468640"/>
                <a:gd name="connsiteX25" fmla="*/ 669692 w 686043"/>
                <a:gd name="connsiteY25" fmla="*/ 271333 h 468640"/>
                <a:gd name="connsiteX26" fmla="*/ 636362 w 686043"/>
                <a:gd name="connsiteY26" fmla="*/ 256760 h 468640"/>
                <a:gd name="connsiteX27" fmla="*/ 623400 w 686043"/>
                <a:gd name="connsiteY27" fmla="*/ 228916 h 468640"/>
                <a:gd name="connsiteX28" fmla="*/ 553106 w 686043"/>
                <a:gd name="connsiteY28" fmla="*/ 269482 h 468640"/>
                <a:gd name="connsiteX29" fmla="*/ 518023 w 686043"/>
                <a:gd name="connsiteY29" fmla="*/ 259894 h 468640"/>
                <a:gd name="connsiteX30" fmla="*/ 524508 w 686043"/>
                <a:gd name="connsiteY30" fmla="*/ 226893 h 468640"/>
                <a:gd name="connsiteX31" fmla="*/ 527422 w 686043"/>
                <a:gd name="connsiteY31" fmla="*/ 224939 h 468640"/>
                <a:gd name="connsiteX32" fmla="*/ 596620 w 686043"/>
                <a:gd name="connsiteY32" fmla="*/ 184957 h 468640"/>
                <a:gd name="connsiteX33" fmla="*/ 588733 w 686043"/>
                <a:gd name="connsiteY33" fmla="*/ 174190 h 468640"/>
                <a:gd name="connsiteX34" fmla="*/ 552454 w 686043"/>
                <a:gd name="connsiteY34" fmla="*/ 134413 h 468640"/>
                <a:gd name="connsiteX35" fmla="*/ 565484 w 686043"/>
                <a:gd name="connsiteY35" fmla="*/ 101358 h 468640"/>
                <a:gd name="connsiteX36" fmla="*/ 568467 w 686043"/>
                <a:gd name="connsiteY36" fmla="*/ 91345 h 468640"/>
                <a:gd name="connsiteX37" fmla="*/ 569290 w 686043"/>
                <a:gd name="connsiteY37" fmla="*/ 86304 h 468640"/>
                <a:gd name="connsiteX38" fmla="*/ 569633 w 686043"/>
                <a:gd name="connsiteY38" fmla="*/ 81298 h 468640"/>
                <a:gd name="connsiteX39" fmla="*/ 479485 w 686043"/>
                <a:gd name="connsiteY39" fmla="*/ 27771 h 468640"/>
                <a:gd name="connsiteX40" fmla="*/ 465563 w 686043"/>
                <a:gd name="connsiteY40" fmla="*/ 39018 h 468640"/>
                <a:gd name="connsiteX41" fmla="*/ 461654 w 686043"/>
                <a:gd name="connsiteY41" fmla="*/ 43819 h 468640"/>
                <a:gd name="connsiteX42" fmla="*/ 443137 w 686043"/>
                <a:gd name="connsiteY42" fmla="*/ 68954 h 468640"/>
                <a:gd name="connsiteX43" fmla="*/ 368728 w 686043"/>
                <a:gd name="connsiteY43" fmla="*/ 52837 h 468640"/>
                <a:gd name="connsiteX44" fmla="*/ 368728 w 686043"/>
                <a:gd name="connsiteY44" fmla="*/ 144460 h 468640"/>
                <a:gd name="connsiteX45" fmla="*/ 343004 w 686043"/>
                <a:gd name="connsiteY45" fmla="*/ 170171 h 468640"/>
                <a:gd name="connsiteX46" fmla="*/ 317533 w 686043"/>
                <a:gd name="connsiteY46" fmla="*/ 147958 h 468640"/>
                <a:gd name="connsiteX47" fmla="*/ 317293 w 686043"/>
                <a:gd name="connsiteY47" fmla="*/ 144460 h 468640"/>
                <a:gd name="connsiteX48" fmla="*/ 317293 w 686043"/>
                <a:gd name="connsiteY48" fmla="*/ 52220 h 468640"/>
                <a:gd name="connsiteX49" fmla="*/ 159834 w 686043"/>
                <a:gd name="connsiteY49" fmla="*/ 108250 h 468640"/>
                <a:gd name="connsiteX50" fmla="*/ 87173 w 686043"/>
                <a:gd name="connsiteY50" fmla="*/ 183859 h 468640"/>
                <a:gd name="connsiteX51" fmla="*/ 158565 w 686043"/>
                <a:gd name="connsiteY51" fmla="*/ 225076 h 468640"/>
                <a:gd name="connsiteX52" fmla="*/ 167954 w 686043"/>
                <a:gd name="connsiteY52" fmla="*/ 260213 h 468640"/>
                <a:gd name="connsiteX53" fmla="*/ 136002 w 686043"/>
                <a:gd name="connsiteY53" fmla="*/ 271162 h 468640"/>
                <a:gd name="connsiteX54" fmla="*/ 132847 w 686043"/>
                <a:gd name="connsiteY54" fmla="*/ 269619 h 468640"/>
                <a:gd name="connsiteX55" fmla="*/ 61730 w 686043"/>
                <a:gd name="connsiteY55" fmla="*/ 228574 h 468640"/>
                <a:gd name="connsiteX56" fmla="*/ 49523 w 686043"/>
                <a:gd name="connsiteY56" fmla="*/ 256726 h 468640"/>
                <a:gd name="connsiteX57" fmla="*/ 15977 w 686043"/>
                <a:gd name="connsiteY57" fmla="*/ 270778 h 468640"/>
                <a:gd name="connsiteX58" fmla="*/ 1585 w 686043"/>
                <a:gd name="connsiteY58" fmla="*/ 238106 h 468640"/>
                <a:gd name="connsiteX59" fmla="*/ 130310 w 686043"/>
                <a:gd name="connsiteY59" fmla="*/ 66108 h 468640"/>
                <a:gd name="connsiteX60" fmla="*/ 479485 w 686043"/>
                <a:gd name="connsiteY60" fmla="*/ 27806 h 46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86043" h="468640">
                  <a:moveTo>
                    <a:pt x="276145" y="355824"/>
                  </a:moveTo>
                  <a:lnTo>
                    <a:pt x="490663" y="65216"/>
                  </a:lnTo>
                  <a:cubicBezTo>
                    <a:pt x="498437" y="54619"/>
                    <a:pt x="513329" y="52330"/>
                    <a:pt x="523928" y="60104"/>
                  </a:cubicBezTo>
                  <a:cubicBezTo>
                    <a:pt x="531630" y="65755"/>
                    <a:pt x="535206" y="75464"/>
                    <a:pt x="533012" y="84761"/>
                  </a:cubicBezTo>
                  <a:lnTo>
                    <a:pt x="531983" y="88122"/>
                  </a:lnTo>
                  <a:lnTo>
                    <a:pt x="399281" y="424129"/>
                  </a:lnTo>
                  <a:cubicBezTo>
                    <a:pt x="384652" y="460497"/>
                    <a:pt x="343309" y="478123"/>
                    <a:pt x="306941" y="463494"/>
                  </a:cubicBezTo>
                  <a:cubicBezTo>
                    <a:pt x="270570" y="448863"/>
                    <a:pt x="252946" y="407523"/>
                    <a:pt x="267575" y="371151"/>
                  </a:cubicBezTo>
                  <a:cubicBezTo>
                    <a:pt x="268614" y="368569"/>
                    <a:pt x="269804" y="366049"/>
                    <a:pt x="271139" y="363608"/>
                  </a:cubicBezTo>
                  <a:lnTo>
                    <a:pt x="273505" y="359630"/>
                  </a:lnTo>
                  <a:lnTo>
                    <a:pt x="276111" y="355858"/>
                  </a:lnTo>
                  <a:lnTo>
                    <a:pt x="490663" y="65216"/>
                  </a:lnTo>
                  <a:lnTo>
                    <a:pt x="276111" y="355858"/>
                  </a:lnTo>
                  <a:close/>
                  <a:moveTo>
                    <a:pt x="406447" y="265915"/>
                  </a:moveTo>
                  <a:lnTo>
                    <a:pt x="317499" y="386410"/>
                  </a:lnTo>
                  <a:lnTo>
                    <a:pt x="316127" y="388536"/>
                  </a:lnTo>
                  <a:cubicBezTo>
                    <a:pt x="310878" y="397966"/>
                    <a:pt x="314265" y="409872"/>
                    <a:pt x="323695" y="415121"/>
                  </a:cubicBezTo>
                  <a:cubicBezTo>
                    <a:pt x="323712" y="415128"/>
                    <a:pt x="323726" y="415139"/>
                    <a:pt x="323740" y="415145"/>
                  </a:cubicBezTo>
                  <a:lnTo>
                    <a:pt x="326037" y="416243"/>
                  </a:lnTo>
                  <a:cubicBezTo>
                    <a:pt x="334956" y="419785"/>
                    <a:pt x="345126" y="416325"/>
                    <a:pt x="350040" y="408082"/>
                  </a:cubicBezTo>
                  <a:lnTo>
                    <a:pt x="351412" y="405236"/>
                  </a:lnTo>
                  <a:lnTo>
                    <a:pt x="406447" y="265915"/>
                  </a:lnTo>
                  <a:close/>
                  <a:moveTo>
                    <a:pt x="569668" y="81298"/>
                  </a:moveTo>
                  <a:cubicBezTo>
                    <a:pt x="596139" y="102770"/>
                    <a:pt x="619477" y="127839"/>
                    <a:pt x="639002" y="155776"/>
                  </a:cubicBezTo>
                  <a:cubicBezTo>
                    <a:pt x="656970" y="181459"/>
                    <a:pt x="674321" y="212560"/>
                    <a:pt x="684265" y="238003"/>
                  </a:cubicBezTo>
                  <a:cubicBezTo>
                    <a:pt x="689446" y="251232"/>
                    <a:pt x="682921" y="266155"/>
                    <a:pt x="669692" y="271333"/>
                  </a:cubicBezTo>
                  <a:cubicBezTo>
                    <a:pt x="656462" y="276511"/>
                    <a:pt x="641543" y="269989"/>
                    <a:pt x="636362" y="256760"/>
                  </a:cubicBezTo>
                  <a:cubicBezTo>
                    <a:pt x="632549" y="247251"/>
                    <a:pt x="628221" y="237955"/>
                    <a:pt x="623400" y="228916"/>
                  </a:cubicBezTo>
                  <a:lnTo>
                    <a:pt x="553106" y="269482"/>
                  </a:lnTo>
                  <a:cubicBezTo>
                    <a:pt x="540771" y="276521"/>
                    <a:pt x="525063" y="272228"/>
                    <a:pt x="518023" y="259894"/>
                  </a:cubicBezTo>
                  <a:cubicBezTo>
                    <a:pt x="511697" y="248808"/>
                    <a:pt x="514457" y="234759"/>
                    <a:pt x="524508" y="226893"/>
                  </a:cubicBezTo>
                  <a:lnTo>
                    <a:pt x="527422" y="224939"/>
                  </a:lnTo>
                  <a:lnTo>
                    <a:pt x="596620" y="184957"/>
                  </a:lnTo>
                  <a:lnTo>
                    <a:pt x="588733" y="174190"/>
                  </a:lnTo>
                  <a:cubicBezTo>
                    <a:pt x="577801" y="159916"/>
                    <a:pt x="565663" y="146609"/>
                    <a:pt x="552454" y="134413"/>
                  </a:cubicBezTo>
                  <a:lnTo>
                    <a:pt x="565484" y="101358"/>
                  </a:lnTo>
                  <a:cubicBezTo>
                    <a:pt x="566787" y="98066"/>
                    <a:pt x="567782" y="94705"/>
                    <a:pt x="568467" y="91345"/>
                  </a:cubicBezTo>
                  <a:lnTo>
                    <a:pt x="569290" y="86304"/>
                  </a:lnTo>
                  <a:lnTo>
                    <a:pt x="569633" y="81298"/>
                  </a:lnTo>
                  <a:close/>
                  <a:moveTo>
                    <a:pt x="479485" y="27771"/>
                  </a:moveTo>
                  <a:cubicBezTo>
                    <a:pt x="474297" y="30788"/>
                    <a:pt x="469603" y="34581"/>
                    <a:pt x="465563" y="39018"/>
                  </a:cubicBezTo>
                  <a:lnTo>
                    <a:pt x="461654" y="43819"/>
                  </a:lnTo>
                  <a:lnTo>
                    <a:pt x="443137" y="68954"/>
                  </a:lnTo>
                  <a:cubicBezTo>
                    <a:pt x="419076" y="60599"/>
                    <a:pt x="394089" y="55188"/>
                    <a:pt x="368728" y="52837"/>
                  </a:cubicBezTo>
                  <a:lnTo>
                    <a:pt x="368728" y="144460"/>
                  </a:lnTo>
                  <a:cubicBezTo>
                    <a:pt x="368725" y="158663"/>
                    <a:pt x="357207" y="170174"/>
                    <a:pt x="343004" y="170171"/>
                  </a:cubicBezTo>
                  <a:cubicBezTo>
                    <a:pt x="330155" y="170167"/>
                    <a:pt x="319285" y="160684"/>
                    <a:pt x="317533" y="147958"/>
                  </a:cubicBezTo>
                  <a:lnTo>
                    <a:pt x="317293" y="144460"/>
                  </a:lnTo>
                  <a:lnTo>
                    <a:pt x="317293" y="52220"/>
                  </a:lnTo>
                  <a:cubicBezTo>
                    <a:pt x="260691" y="56245"/>
                    <a:pt x="206255" y="75615"/>
                    <a:pt x="159834" y="108250"/>
                  </a:cubicBezTo>
                  <a:cubicBezTo>
                    <a:pt x="131853" y="127864"/>
                    <a:pt x="107438" y="153581"/>
                    <a:pt x="87173" y="183859"/>
                  </a:cubicBezTo>
                  <a:lnTo>
                    <a:pt x="158565" y="225076"/>
                  </a:lnTo>
                  <a:cubicBezTo>
                    <a:pt x="170860" y="232188"/>
                    <a:pt x="175064" y="247917"/>
                    <a:pt x="167954" y="260213"/>
                  </a:cubicBezTo>
                  <a:cubicBezTo>
                    <a:pt x="161528" y="271326"/>
                    <a:pt x="147892" y="275997"/>
                    <a:pt x="136002" y="271162"/>
                  </a:cubicBezTo>
                  <a:lnTo>
                    <a:pt x="132847" y="269619"/>
                  </a:lnTo>
                  <a:lnTo>
                    <a:pt x="61730" y="228574"/>
                  </a:lnTo>
                  <a:cubicBezTo>
                    <a:pt x="57341" y="237695"/>
                    <a:pt x="53294" y="247090"/>
                    <a:pt x="49523" y="256726"/>
                  </a:cubicBezTo>
                  <a:cubicBezTo>
                    <a:pt x="44140" y="269869"/>
                    <a:pt x="29121" y="276161"/>
                    <a:pt x="15977" y="270778"/>
                  </a:cubicBezTo>
                  <a:cubicBezTo>
                    <a:pt x="3171" y="265535"/>
                    <a:pt x="-3189" y="251095"/>
                    <a:pt x="1585" y="238106"/>
                  </a:cubicBezTo>
                  <a:cubicBezTo>
                    <a:pt x="29257" y="166954"/>
                    <a:pt x="72908" y="106330"/>
                    <a:pt x="130310" y="66108"/>
                  </a:cubicBezTo>
                  <a:cubicBezTo>
                    <a:pt x="232496" y="-5525"/>
                    <a:pt x="364202" y="-19972"/>
                    <a:pt x="479485" y="27806"/>
                  </a:cubicBezTo>
                  <a:close/>
                </a:path>
              </a:pathLst>
            </a:custGeom>
            <a:solidFill>
              <a:srgbClr val="264150"/>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3716" rIns="0" bIns="34290" numCol="1" spcCol="0" rtlCol="0" fromWordArt="0" anchor="ctr" anchorCtr="0" forceAA="0" compatLnSpc="1">
              <a:prstTxWarp prst="textNoShape">
                <a:avLst/>
              </a:prstTxWarp>
              <a:noAutofit/>
            </a:bodyPr>
            <a:lstStyle/>
            <a:p>
              <a:pPr algn="ctr" defTabSz="685775" fontAlgn="base">
                <a:spcBef>
                  <a:spcPct val="0"/>
                </a:spcBef>
                <a:spcAft>
                  <a:spcPct val="0"/>
                </a:spcAft>
                <a:defRPr/>
              </a:pPr>
              <a:endParaRPr lang="en-US" sz="1500" b="1" dirty="0">
                <a:ln w="3175">
                  <a:noFill/>
                </a:ln>
                <a:gradFill>
                  <a:gsLst>
                    <a:gs pos="53933">
                      <a:srgbClr val="FFFFFF"/>
                    </a:gs>
                    <a:gs pos="38000">
                      <a:srgbClr val="FFFFFF"/>
                    </a:gs>
                  </a:gsLst>
                  <a:path path="circle">
                    <a:fillToRect l="100000" b="100000"/>
                  </a:path>
                </a:gradFill>
                <a:latin typeface="Calibri" panose="020F0502020204030204"/>
                <a:ea typeface="+mn-ea"/>
                <a:cs typeface="Segoe UI" pitchFamily="34" charset="0"/>
              </a:endParaRPr>
            </a:p>
          </p:txBody>
        </p:sp>
      </p:grpSp>
      <p:sp>
        <p:nvSpPr>
          <p:cNvPr id="2" name="Title 1">
            <a:extLst>
              <a:ext uri="{FF2B5EF4-FFF2-40B4-BE49-F238E27FC236}">
                <a16:creationId xmlns:a16="http://schemas.microsoft.com/office/drawing/2014/main" id="{9AE4D324-236A-4F4B-C423-AEF65276CCE1}"/>
              </a:ext>
            </a:extLst>
          </p:cNvPr>
          <p:cNvSpPr>
            <a:spLocks noGrp="1"/>
          </p:cNvSpPr>
          <p:nvPr>
            <p:ph type="title"/>
          </p:nvPr>
        </p:nvSpPr>
        <p:spPr>
          <a:xfrm>
            <a:off x="290694" y="385360"/>
            <a:ext cx="8520600" cy="572700"/>
          </a:xfrm>
        </p:spPr>
        <p:txBody>
          <a:bodyPr>
            <a:normAutofit fontScale="90000"/>
          </a:bodyPr>
          <a:lstStyle/>
          <a:p>
            <a:r>
              <a:rPr lang="en-US" sz="3300" kern="1200" spc="-38" dirty="0">
                <a:solidFill>
                  <a:srgbClr val="333333">
                    <a:lumMod val="50000"/>
                  </a:srgbClr>
                </a:solidFill>
                <a:ea typeface="Open Sans" panose="020B0606030504020204" pitchFamily="34" charset="0"/>
                <a:cs typeface="Space Grotesk Medium" pitchFamily="2" charset="77"/>
              </a:rPr>
              <a:t>.NET MAUI in .NET 8</a:t>
            </a:r>
            <a:endParaRPr lang="en-US" dirty="0"/>
          </a:p>
        </p:txBody>
      </p:sp>
      <p:grpSp>
        <p:nvGrpSpPr>
          <p:cNvPr id="18" name="Group 17">
            <a:extLst>
              <a:ext uri="{FF2B5EF4-FFF2-40B4-BE49-F238E27FC236}">
                <a16:creationId xmlns:a16="http://schemas.microsoft.com/office/drawing/2014/main" id="{A65294C5-4EB3-C19B-8F3D-0CD382C5738A}"/>
              </a:ext>
            </a:extLst>
          </p:cNvPr>
          <p:cNvGrpSpPr/>
          <p:nvPr/>
        </p:nvGrpSpPr>
        <p:grpSpPr>
          <a:xfrm>
            <a:off x="6085116" y="3125577"/>
            <a:ext cx="2611042" cy="1503573"/>
            <a:chOff x="8113487" y="4167436"/>
            <a:chExt cx="3481389" cy="2004764"/>
          </a:xfrm>
        </p:grpSpPr>
        <p:sp>
          <p:nvSpPr>
            <p:cNvPr id="8" name="TextBox 7">
              <a:extLst>
                <a:ext uri="{FF2B5EF4-FFF2-40B4-BE49-F238E27FC236}">
                  <a16:creationId xmlns:a16="http://schemas.microsoft.com/office/drawing/2014/main" id="{55196343-6A91-CE74-7498-A88FC7136905}"/>
                </a:ext>
              </a:extLst>
            </p:cNvPr>
            <p:cNvSpPr txBox="1"/>
            <p:nvPr/>
          </p:nvSpPr>
          <p:spPr>
            <a:xfrm>
              <a:off x="8113487" y="4167436"/>
              <a:ext cx="3481389" cy="2004764"/>
            </a:xfrm>
            <a:prstGeom prst="roundRect">
              <a:avLst>
                <a:gd name="adj" fmla="val 9240"/>
              </a:avLst>
            </a:prstGeom>
            <a:solidFill>
              <a:srgbClr val="F4F3F5"/>
            </a:solidFill>
            <a:effectLst>
              <a:outerShdw blurRad="63500" dist="127000" dir="2700000" algn="tl" rotWithShape="0">
                <a:srgbClr val="B1B3B3">
                  <a:alpha val="50000"/>
                </a:srgbClr>
              </a:outerShdw>
            </a:effectLst>
          </p:spPr>
          <p:txBody>
            <a:bodyPr wrap="square" lIns="0" tIns="68580" rIns="0" bIns="34290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500" dirty="0">
                  <a:solidFill>
                    <a:srgbClr val="264150"/>
                  </a:solidFill>
                  <a:latin typeface="Open Sans SemiBold"/>
                  <a:ea typeface="Open Sans SemiBold"/>
                  <a:cs typeface="Open Sans SemiBold"/>
                </a:rPr>
                <a:t>Developer Experience</a:t>
              </a:r>
              <a:endParaRPr lang="en-US" sz="1500" dirty="0">
                <a:solidFill>
                  <a:srgbClr val="264150"/>
                </a:solidFill>
              </a:endParaRPr>
            </a:p>
          </p:txBody>
        </p:sp>
        <p:sp>
          <p:nvSpPr>
            <p:cNvPr id="9" name="Graphic 11">
              <a:extLst>
                <a:ext uri="{FF2B5EF4-FFF2-40B4-BE49-F238E27FC236}">
                  <a16:creationId xmlns:a16="http://schemas.microsoft.com/office/drawing/2014/main" id="{61E0A637-5CB0-0E28-6E25-66C9906BED32}"/>
                </a:ext>
              </a:extLst>
            </p:cNvPr>
            <p:cNvSpPr>
              <a:spLocks noChangeAspect="1"/>
            </p:cNvSpPr>
            <p:nvPr/>
          </p:nvSpPr>
          <p:spPr>
            <a:xfrm>
              <a:off x="9579872" y="4654453"/>
              <a:ext cx="548618" cy="548640"/>
            </a:xfrm>
            <a:custGeom>
              <a:avLst/>
              <a:gdLst>
                <a:gd name="connsiteX0" fmla="*/ 403860 w 609600"/>
                <a:gd name="connsiteY0" fmla="*/ 0 h 609624"/>
                <a:gd name="connsiteX1" fmla="*/ 426507 w 609600"/>
                <a:gd name="connsiteY1" fmla="*/ 19751 h 609624"/>
                <a:gd name="connsiteX2" fmla="*/ 426720 w 609600"/>
                <a:gd name="connsiteY2" fmla="*/ 22860 h 609624"/>
                <a:gd name="connsiteX3" fmla="*/ 426720 w 609600"/>
                <a:gd name="connsiteY3" fmla="*/ 93726 h 609624"/>
                <a:gd name="connsiteX4" fmla="*/ 515874 w 609600"/>
                <a:gd name="connsiteY4" fmla="*/ 182880 h 609624"/>
                <a:gd name="connsiteX5" fmla="*/ 586740 w 609600"/>
                <a:gd name="connsiteY5" fmla="*/ 182880 h 609624"/>
                <a:gd name="connsiteX6" fmla="*/ 609594 w 609600"/>
                <a:gd name="connsiteY6" fmla="*/ 205747 h 609624"/>
                <a:gd name="connsiteX7" fmla="*/ 589849 w 609600"/>
                <a:gd name="connsiteY7" fmla="*/ 228387 h 609624"/>
                <a:gd name="connsiteX8" fmla="*/ 586740 w 609600"/>
                <a:gd name="connsiteY8" fmla="*/ 228600 h 609624"/>
                <a:gd name="connsiteX9" fmla="*/ 518160 w 609600"/>
                <a:gd name="connsiteY9" fmla="*/ 228600 h 609624"/>
                <a:gd name="connsiteX10" fmla="*/ 518160 w 609600"/>
                <a:gd name="connsiteY10" fmla="*/ 281940 h 609624"/>
                <a:gd name="connsiteX11" fmla="*/ 586740 w 609600"/>
                <a:gd name="connsiteY11" fmla="*/ 281940 h 609624"/>
                <a:gd name="connsiteX12" fmla="*/ 609387 w 609600"/>
                <a:gd name="connsiteY12" fmla="*/ 301691 h 609624"/>
                <a:gd name="connsiteX13" fmla="*/ 609600 w 609600"/>
                <a:gd name="connsiteY13" fmla="*/ 304800 h 609624"/>
                <a:gd name="connsiteX14" fmla="*/ 589849 w 609600"/>
                <a:gd name="connsiteY14" fmla="*/ 327447 h 609624"/>
                <a:gd name="connsiteX15" fmla="*/ 586740 w 609600"/>
                <a:gd name="connsiteY15" fmla="*/ 327660 h 609624"/>
                <a:gd name="connsiteX16" fmla="*/ 518160 w 609600"/>
                <a:gd name="connsiteY16" fmla="*/ 327660 h 609624"/>
                <a:gd name="connsiteX17" fmla="*/ 518160 w 609600"/>
                <a:gd name="connsiteY17" fmla="*/ 381000 h 609624"/>
                <a:gd name="connsiteX18" fmla="*/ 586740 w 609600"/>
                <a:gd name="connsiteY18" fmla="*/ 381000 h 609624"/>
                <a:gd name="connsiteX19" fmla="*/ 609387 w 609600"/>
                <a:gd name="connsiteY19" fmla="*/ 400751 h 609624"/>
                <a:gd name="connsiteX20" fmla="*/ 609600 w 609600"/>
                <a:gd name="connsiteY20" fmla="*/ 403860 h 609624"/>
                <a:gd name="connsiteX21" fmla="*/ 589849 w 609600"/>
                <a:gd name="connsiteY21" fmla="*/ 426507 h 609624"/>
                <a:gd name="connsiteX22" fmla="*/ 586740 w 609600"/>
                <a:gd name="connsiteY22" fmla="*/ 426720 h 609624"/>
                <a:gd name="connsiteX23" fmla="*/ 515874 w 609600"/>
                <a:gd name="connsiteY23" fmla="*/ 426720 h 609624"/>
                <a:gd name="connsiteX24" fmla="*/ 426720 w 609600"/>
                <a:gd name="connsiteY24" fmla="*/ 515905 h 609624"/>
                <a:gd name="connsiteX25" fmla="*/ 426720 w 609600"/>
                <a:gd name="connsiteY25" fmla="*/ 586770 h 609624"/>
                <a:gd name="connsiteX26" fmla="*/ 403854 w 609600"/>
                <a:gd name="connsiteY26" fmla="*/ 609624 h 609624"/>
                <a:gd name="connsiteX27" fmla="*/ 381213 w 609600"/>
                <a:gd name="connsiteY27" fmla="*/ 589879 h 609624"/>
                <a:gd name="connsiteX28" fmla="*/ 381000 w 609600"/>
                <a:gd name="connsiteY28" fmla="*/ 586770 h 609624"/>
                <a:gd name="connsiteX29" fmla="*/ 381000 w 609600"/>
                <a:gd name="connsiteY29" fmla="*/ 518160 h 609624"/>
                <a:gd name="connsiteX30" fmla="*/ 327630 w 609600"/>
                <a:gd name="connsiteY30" fmla="*/ 518160 h 609624"/>
                <a:gd name="connsiteX31" fmla="*/ 327660 w 609600"/>
                <a:gd name="connsiteY31" fmla="*/ 586770 h 609624"/>
                <a:gd name="connsiteX32" fmla="*/ 307909 w 609600"/>
                <a:gd name="connsiteY32" fmla="*/ 609417 h 609624"/>
                <a:gd name="connsiteX33" fmla="*/ 304800 w 609600"/>
                <a:gd name="connsiteY33" fmla="*/ 609600 h 609624"/>
                <a:gd name="connsiteX34" fmla="*/ 282153 w 609600"/>
                <a:gd name="connsiteY34" fmla="*/ 589849 h 609624"/>
                <a:gd name="connsiteX35" fmla="*/ 281940 w 609600"/>
                <a:gd name="connsiteY35" fmla="*/ 586740 h 609624"/>
                <a:gd name="connsiteX36" fmla="*/ 281910 w 609600"/>
                <a:gd name="connsiteY36" fmla="*/ 518130 h 609624"/>
                <a:gd name="connsiteX37" fmla="*/ 228600 w 609600"/>
                <a:gd name="connsiteY37" fmla="*/ 518130 h 609624"/>
                <a:gd name="connsiteX38" fmla="*/ 228600 w 609600"/>
                <a:gd name="connsiteY38" fmla="*/ 586740 h 609624"/>
                <a:gd name="connsiteX39" fmla="*/ 208849 w 609600"/>
                <a:gd name="connsiteY39" fmla="*/ 609387 h 609624"/>
                <a:gd name="connsiteX40" fmla="*/ 205740 w 609600"/>
                <a:gd name="connsiteY40" fmla="*/ 609600 h 609624"/>
                <a:gd name="connsiteX41" fmla="*/ 183093 w 609600"/>
                <a:gd name="connsiteY41" fmla="*/ 589849 h 609624"/>
                <a:gd name="connsiteX42" fmla="*/ 182880 w 609600"/>
                <a:gd name="connsiteY42" fmla="*/ 586740 h 609624"/>
                <a:gd name="connsiteX43" fmla="*/ 182880 w 609600"/>
                <a:gd name="connsiteY43" fmla="*/ 515874 h 609624"/>
                <a:gd name="connsiteX44" fmla="*/ 93726 w 609600"/>
                <a:gd name="connsiteY44" fmla="*/ 426720 h 609624"/>
                <a:gd name="connsiteX45" fmla="*/ 22860 w 609600"/>
                <a:gd name="connsiteY45" fmla="*/ 426720 h 609624"/>
                <a:gd name="connsiteX46" fmla="*/ 7 w 609600"/>
                <a:gd name="connsiteY46" fmla="*/ 403854 h 609624"/>
                <a:gd name="connsiteX47" fmla="*/ 19751 w 609600"/>
                <a:gd name="connsiteY47" fmla="*/ 381213 h 609624"/>
                <a:gd name="connsiteX48" fmla="*/ 22860 w 609600"/>
                <a:gd name="connsiteY48" fmla="*/ 381000 h 609624"/>
                <a:gd name="connsiteX49" fmla="*/ 91440 w 609600"/>
                <a:gd name="connsiteY49" fmla="*/ 380970 h 609624"/>
                <a:gd name="connsiteX50" fmla="*/ 91440 w 609600"/>
                <a:gd name="connsiteY50" fmla="*/ 327630 h 609624"/>
                <a:gd name="connsiteX51" fmla="*/ 22860 w 609600"/>
                <a:gd name="connsiteY51" fmla="*/ 327660 h 609624"/>
                <a:gd name="connsiteX52" fmla="*/ 213 w 609600"/>
                <a:gd name="connsiteY52" fmla="*/ 307909 h 609624"/>
                <a:gd name="connsiteX53" fmla="*/ 0 w 609600"/>
                <a:gd name="connsiteY53" fmla="*/ 304800 h 609624"/>
                <a:gd name="connsiteX54" fmla="*/ 19751 w 609600"/>
                <a:gd name="connsiteY54" fmla="*/ 282153 h 609624"/>
                <a:gd name="connsiteX55" fmla="*/ 22860 w 609600"/>
                <a:gd name="connsiteY55" fmla="*/ 281940 h 609624"/>
                <a:gd name="connsiteX56" fmla="*/ 91440 w 609600"/>
                <a:gd name="connsiteY56" fmla="*/ 281910 h 609624"/>
                <a:gd name="connsiteX57" fmla="*/ 91440 w 609600"/>
                <a:gd name="connsiteY57" fmla="*/ 228570 h 609624"/>
                <a:gd name="connsiteX58" fmla="*/ 22860 w 609600"/>
                <a:gd name="connsiteY58" fmla="*/ 228600 h 609624"/>
                <a:gd name="connsiteX59" fmla="*/ 213 w 609600"/>
                <a:gd name="connsiteY59" fmla="*/ 208849 h 609624"/>
                <a:gd name="connsiteX60" fmla="*/ 0 w 609600"/>
                <a:gd name="connsiteY60" fmla="*/ 205740 h 609624"/>
                <a:gd name="connsiteX61" fmla="*/ 19751 w 609600"/>
                <a:gd name="connsiteY61" fmla="*/ 183093 h 609624"/>
                <a:gd name="connsiteX62" fmla="*/ 22860 w 609600"/>
                <a:gd name="connsiteY62" fmla="*/ 182880 h 609624"/>
                <a:gd name="connsiteX63" fmla="*/ 93726 w 609600"/>
                <a:gd name="connsiteY63" fmla="*/ 182850 h 609624"/>
                <a:gd name="connsiteX64" fmla="*/ 182880 w 609600"/>
                <a:gd name="connsiteY64" fmla="*/ 93726 h 609624"/>
                <a:gd name="connsiteX65" fmla="*/ 182880 w 609600"/>
                <a:gd name="connsiteY65" fmla="*/ 22860 h 609624"/>
                <a:gd name="connsiteX66" fmla="*/ 205747 w 609600"/>
                <a:gd name="connsiteY66" fmla="*/ 7 h 609624"/>
                <a:gd name="connsiteX67" fmla="*/ 228387 w 609600"/>
                <a:gd name="connsiteY67" fmla="*/ 19751 h 609624"/>
                <a:gd name="connsiteX68" fmla="*/ 228600 w 609600"/>
                <a:gd name="connsiteY68" fmla="*/ 22860 h 609624"/>
                <a:gd name="connsiteX69" fmla="*/ 228600 w 609600"/>
                <a:gd name="connsiteY69" fmla="*/ 91410 h 609624"/>
                <a:gd name="connsiteX70" fmla="*/ 281910 w 609600"/>
                <a:gd name="connsiteY70" fmla="*/ 91410 h 609624"/>
                <a:gd name="connsiteX71" fmla="*/ 281940 w 609600"/>
                <a:gd name="connsiteY71" fmla="*/ 22860 h 609624"/>
                <a:gd name="connsiteX72" fmla="*/ 301691 w 609600"/>
                <a:gd name="connsiteY72" fmla="*/ 213 h 609624"/>
                <a:gd name="connsiteX73" fmla="*/ 304800 w 609600"/>
                <a:gd name="connsiteY73" fmla="*/ 0 h 609624"/>
                <a:gd name="connsiteX74" fmla="*/ 327447 w 609600"/>
                <a:gd name="connsiteY74" fmla="*/ 19751 h 609624"/>
                <a:gd name="connsiteX75" fmla="*/ 327660 w 609600"/>
                <a:gd name="connsiteY75" fmla="*/ 22860 h 609624"/>
                <a:gd name="connsiteX76" fmla="*/ 327630 w 609600"/>
                <a:gd name="connsiteY76" fmla="*/ 91410 h 609624"/>
                <a:gd name="connsiteX77" fmla="*/ 381000 w 609600"/>
                <a:gd name="connsiteY77" fmla="*/ 91410 h 609624"/>
                <a:gd name="connsiteX78" fmla="*/ 381000 w 609600"/>
                <a:gd name="connsiteY78" fmla="*/ 22860 h 609624"/>
                <a:gd name="connsiteX79" fmla="*/ 397764 w 609600"/>
                <a:gd name="connsiteY79" fmla="*/ 823 h 609624"/>
                <a:gd name="connsiteX80" fmla="*/ 400751 w 609600"/>
                <a:gd name="connsiteY80" fmla="*/ 213 h 609624"/>
                <a:gd name="connsiteX81" fmla="*/ 403860 w 609600"/>
                <a:gd name="connsiteY81" fmla="*/ 0 h 609624"/>
                <a:gd name="connsiteX82" fmla="*/ 403860 w 609600"/>
                <a:gd name="connsiteY82" fmla="*/ 137160 h 609624"/>
                <a:gd name="connsiteX83" fmla="*/ 205740 w 609600"/>
                <a:gd name="connsiteY83" fmla="*/ 137160 h 609624"/>
                <a:gd name="connsiteX84" fmla="*/ 137160 w 609600"/>
                <a:gd name="connsiteY84" fmla="*/ 205740 h 609624"/>
                <a:gd name="connsiteX85" fmla="*/ 137160 w 609600"/>
                <a:gd name="connsiteY85" fmla="*/ 403860 h 609624"/>
                <a:gd name="connsiteX86" fmla="*/ 205740 w 609600"/>
                <a:gd name="connsiteY86" fmla="*/ 472440 h 609624"/>
                <a:gd name="connsiteX87" fmla="*/ 403860 w 609600"/>
                <a:gd name="connsiteY87" fmla="*/ 472440 h 609624"/>
                <a:gd name="connsiteX88" fmla="*/ 472440 w 609600"/>
                <a:gd name="connsiteY88" fmla="*/ 403860 h 609624"/>
                <a:gd name="connsiteX89" fmla="*/ 472440 w 609600"/>
                <a:gd name="connsiteY89" fmla="*/ 205740 h 609624"/>
                <a:gd name="connsiteX90" fmla="*/ 403860 w 609600"/>
                <a:gd name="connsiteY90" fmla="*/ 137160 h 609624"/>
                <a:gd name="connsiteX91" fmla="*/ 304952 w 609600"/>
                <a:gd name="connsiteY91" fmla="*/ 213512 h 609624"/>
                <a:gd name="connsiteX92" fmla="*/ 396392 w 609600"/>
                <a:gd name="connsiteY92" fmla="*/ 304952 h 609624"/>
                <a:gd name="connsiteX93" fmla="*/ 304952 w 609600"/>
                <a:gd name="connsiteY93" fmla="*/ 396392 h 609624"/>
                <a:gd name="connsiteX94" fmla="*/ 213512 w 609600"/>
                <a:gd name="connsiteY94" fmla="*/ 304952 h 609624"/>
                <a:gd name="connsiteX95" fmla="*/ 304952 w 609600"/>
                <a:gd name="connsiteY95" fmla="*/ 213512 h 609624"/>
                <a:gd name="connsiteX96" fmla="*/ 304952 w 609600"/>
                <a:gd name="connsiteY96" fmla="*/ 259232 h 609624"/>
                <a:gd name="connsiteX97" fmla="*/ 259232 w 609600"/>
                <a:gd name="connsiteY97" fmla="*/ 304952 h 609624"/>
                <a:gd name="connsiteX98" fmla="*/ 304952 w 609600"/>
                <a:gd name="connsiteY98" fmla="*/ 350672 h 609624"/>
                <a:gd name="connsiteX99" fmla="*/ 350672 w 609600"/>
                <a:gd name="connsiteY99" fmla="*/ 304952 h 609624"/>
                <a:gd name="connsiteX100" fmla="*/ 304952 w 609600"/>
                <a:gd name="connsiteY100" fmla="*/ 259232 h 6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609600" h="609624">
                  <a:moveTo>
                    <a:pt x="403860" y="0"/>
                  </a:moveTo>
                  <a:cubicBezTo>
                    <a:pt x="415284" y="1"/>
                    <a:pt x="424952" y="8434"/>
                    <a:pt x="426507" y="19751"/>
                  </a:cubicBezTo>
                  <a:lnTo>
                    <a:pt x="426720" y="22860"/>
                  </a:lnTo>
                  <a:lnTo>
                    <a:pt x="426720" y="93726"/>
                  </a:lnTo>
                  <a:cubicBezTo>
                    <a:pt x="471608" y="102914"/>
                    <a:pt x="506687" y="137992"/>
                    <a:pt x="515874" y="182880"/>
                  </a:cubicBezTo>
                  <a:lnTo>
                    <a:pt x="586740" y="182880"/>
                  </a:lnTo>
                  <a:cubicBezTo>
                    <a:pt x="599365" y="182884"/>
                    <a:pt x="609597" y="193122"/>
                    <a:pt x="609594" y="205747"/>
                  </a:cubicBezTo>
                  <a:cubicBezTo>
                    <a:pt x="609591" y="217165"/>
                    <a:pt x="601160" y="226830"/>
                    <a:pt x="589849" y="228387"/>
                  </a:cubicBezTo>
                  <a:lnTo>
                    <a:pt x="586740" y="228600"/>
                  </a:lnTo>
                  <a:lnTo>
                    <a:pt x="518160" y="228600"/>
                  </a:lnTo>
                  <a:lnTo>
                    <a:pt x="518160" y="281940"/>
                  </a:lnTo>
                  <a:lnTo>
                    <a:pt x="586740" y="281940"/>
                  </a:lnTo>
                  <a:cubicBezTo>
                    <a:pt x="598164" y="281940"/>
                    <a:pt x="607832" y="290374"/>
                    <a:pt x="609387" y="301691"/>
                  </a:cubicBezTo>
                  <a:lnTo>
                    <a:pt x="609600" y="304800"/>
                  </a:lnTo>
                  <a:cubicBezTo>
                    <a:pt x="609600" y="316224"/>
                    <a:pt x="601166" y="325892"/>
                    <a:pt x="589849" y="327447"/>
                  </a:cubicBezTo>
                  <a:lnTo>
                    <a:pt x="586740" y="327660"/>
                  </a:lnTo>
                  <a:lnTo>
                    <a:pt x="518160" y="327660"/>
                  </a:lnTo>
                  <a:lnTo>
                    <a:pt x="518160" y="381000"/>
                  </a:lnTo>
                  <a:lnTo>
                    <a:pt x="586740" y="381000"/>
                  </a:lnTo>
                  <a:cubicBezTo>
                    <a:pt x="598164" y="381000"/>
                    <a:pt x="607832" y="389434"/>
                    <a:pt x="609387" y="400751"/>
                  </a:cubicBezTo>
                  <a:lnTo>
                    <a:pt x="609600" y="403860"/>
                  </a:lnTo>
                  <a:cubicBezTo>
                    <a:pt x="609600" y="415284"/>
                    <a:pt x="601166" y="424952"/>
                    <a:pt x="589849" y="426507"/>
                  </a:cubicBezTo>
                  <a:lnTo>
                    <a:pt x="586740" y="426720"/>
                  </a:lnTo>
                  <a:lnTo>
                    <a:pt x="515874" y="426720"/>
                  </a:lnTo>
                  <a:cubicBezTo>
                    <a:pt x="506696" y="471620"/>
                    <a:pt x="471617" y="506712"/>
                    <a:pt x="426720" y="515905"/>
                  </a:cubicBezTo>
                  <a:lnTo>
                    <a:pt x="426720" y="586770"/>
                  </a:lnTo>
                  <a:cubicBezTo>
                    <a:pt x="426717" y="599395"/>
                    <a:pt x="416479" y="609627"/>
                    <a:pt x="403854" y="609624"/>
                  </a:cubicBezTo>
                  <a:cubicBezTo>
                    <a:pt x="392433" y="609621"/>
                    <a:pt x="382771" y="601191"/>
                    <a:pt x="381213" y="589879"/>
                  </a:cubicBezTo>
                  <a:lnTo>
                    <a:pt x="381000" y="586770"/>
                  </a:lnTo>
                  <a:lnTo>
                    <a:pt x="381000" y="518160"/>
                  </a:lnTo>
                  <a:lnTo>
                    <a:pt x="327630" y="518160"/>
                  </a:lnTo>
                  <a:lnTo>
                    <a:pt x="327660" y="586770"/>
                  </a:lnTo>
                  <a:cubicBezTo>
                    <a:pt x="327660" y="598194"/>
                    <a:pt x="319226" y="607863"/>
                    <a:pt x="307909" y="609417"/>
                  </a:cubicBezTo>
                  <a:lnTo>
                    <a:pt x="304800" y="609600"/>
                  </a:lnTo>
                  <a:cubicBezTo>
                    <a:pt x="293376" y="609600"/>
                    <a:pt x="283708" y="601166"/>
                    <a:pt x="282153" y="589849"/>
                  </a:cubicBezTo>
                  <a:lnTo>
                    <a:pt x="281940" y="586740"/>
                  </a:lnTo>
                  <a:lnTo>
                    <a:pt x="281910" y="518130"/>
                  </a:lnTo>
                  <a:lnTo>
                    <a:pt x="228600" y="518130"/>
                  </a:lnTo>
                  <a:lnTo>
                    <a:pt x="228600" y="586740"/>
                  </a:lnTo>
                  <a:cubicBezTo>
                    <a:pt x="228599" y="598164"/>
                    <a:pt x="220166" y="607832"/>
                    <a:pt x="208849" y="609387"/>
                  </a:cubicBezTo>
                  <a:lnTo>
                    <a:pt x="205740" y="609600"/>
                  </a:lnTo>
                  <a:cubicBezTo>
                    <a:pt x="194316" y="609600"/>
                    <a:pt x="184647" y="601166"/>
                    <a:pt x="183093" y="589849"/>
                  </a:cubicBezTo>
                  <a:lnTo>
                    <a:pt x="182880" y="586740"/>
                  </a:lnTo>
                  <a:lnTo>
                    <a:pt x="182880" y="515874"/>
                  </a:lnTo>
                  <a:cubicBezTo>
                    <a:pt x="137992" y="506687"/>
                    <a:pt x="102914" y="471608"/>
                    <a:pt x="93726" y="426720"/>
                  </a:cubicBezTo>
                  <a:lnTo>
                    <a:pt x="22860" y="426720"/>
                  </a:lnTo>
                  <a:cubicBezTo>
                    <a:pt x="10235" y="426717"/>
                    <a:pt x="3" y="416479"/>
                    <a:pt x="7" y="403854"/>
                  </a:cubicBezTo>
                  <a:cubicBezTo>
                    <a:pt x="10" y="392433"/>
                    <a:pt x="8439" y="382771"/>
                    <a:pt x="19751" y="381213"/>
                  </a:cubicBezTo>
                  <a:lnTo>
                    <a:pt x="22860" y="381000"/>
                  </a:lnTo>
                  <a:lnTo>
                    <a:pt x="91440" y="380970"/>
                  </a:lnTo>
                  <a:lnTo>
                    <a:pt x="91440" y="327630"/>
                  </a:lnTo>
                  <a:lnTo>
                    <a:pt x="22860" y="327660"/>
                  </a:lnTo>
                  <a:cubicBezTo>
                    <a:pt x="11436" y="327660"/>
                    <a:pt x="1767" y="319226"/>
                    <a:pt x="213" y="307909"/>
                  </a:cubicBezTo>
                  <a:lnTo>
                    <a:pt x="0" y="304800"/>
                  </a:lnTo>
                  <a:cubicBezTo>
                    <a:pt x="1" y="293376"/>
                    <a:pt x="8434" y="283708"/>
                    <a:pt x="19751" y="282153"/>
                  </a:cubicBezTo>
                  <a:lnTo>
                    <a:pt x="22860" y="281940"/>
                  </a:lnTo>
                  <a:lnTo>
                    <a:pt x="91440" y="281910"/>
                  </a:lnTo>
                  <a:lnTo>
                    <a:pt x="91440" y="228570"/>
                  </a:lnTo>
                  <a:lnTo>
                    <a:pt x="22860" y="228600"/>
                  </a:lnTo>
                  <a:cubicBezTo>
                    <a:pt x="11436" y="228599"/>
                    <a:pt x="1767" y="220166"/>
                    <a:pt x="213" y="208849"/>
                  </a:cubicBezTo>
                  <a:lnTo>
                    <a:pt x="0" y="205740"/>
                  </a:lnTo>
                  <a:cubicBezTo>
                    <a:pt x="1" y="194316"/>
                    <a:pt x="8434" y="184647"/>
                    <a:pt x="19751" y="183093"/>
                  </a:cubicBezTo>
                  <a:lnTo>
                    <a:pt x="22860" y="182880"/>
                  </a:lnTo>
                  <a:lnTo>
                    <a:pt x="93726" y="182850"/>
                  </a:lnTo>
                  <a:cubicBezTo>
                    <a:pt x="102924" y="137974"/>
                    <a:pt x="138001" y="102909"/>
                    <a:pt x="182880" y="93726"/>
                  </a:cubicBezTo>
                  <a:lnTo>
                    <a:pt x="182880" y="22860"/>
                  </a:lnTo>
                  <a:cubicBezTo>
                    <a:pt x="182884" y="10235"/>
                    <a:pt x="193122" y="3"/>
                    <a:pt x="205747" y="7"/>
                  </a:cubicBezTo>
                  <a:cubicBezTo>
                    <a:pt x="217165" y="10"/>
                    <a:pt x="226830" y="8439"/>
                    <a:pt x="228387" y="19751"/>
                  </a:cubicBezTo>
                  <a:lnTo>
                    <a:pt x="228600" y="22860"/>
                  </a:lnTo>
                  <a:lnTo>
                    <a:pt x="228600" y="91410"/>
                  </a:lnTo>
                  <a:lnTo>
                    <a:pt x="281910" y="91410"/>
                  </a:lnTo>
                  <a:lnTo>
                    <a:pt x="281940" y="22860"/>
                  </a:lnTo>
                  <a:cubicBezTo>
                    <a:pt x="281940" y="11436"/>
                    <a:pt x="290374" y="1767"/>
                    <a:pt x="301691" y="213"/>
                  </a:cubicBezTo>
                  <a:lnTo>
                    <a:pt x="304800" y="0"/>
                  </a:lnTo>
                  <a:cubicBezTo>
                    <a:pt x="316224" y="1"/>
                    <a:pt x="325892" y="8434"/>
                    <a:pt x="327447" y="19751"/>
                  </a:cubicBezTo>
                  <a:lnTo>
                    <a:pt x="327660" y="22860"/>
                  </a:lnTo>
                  <a:lnTo>
                    <a:pt x="327630" y="91410"/>
                  </a:lnTo>
                  <a:lnTo>
                    <a:pt x="381000" y="91410"/>
                  </a:lnTo>
                  <a:lnTo>
                    <a:pt x="381000" y="22860"/>
                  </a:lnTo>
                  <a:cubicBezTo>
                    <a:pt x="380997" y="12581"/>
                    <a:pt x="387858" y="3564"/>
                    <a:pt x="397764" y="823"/>
                  </a:cubicBezTo>
                  <a:lnTo>
                    <a:pt x="400751" y="213"/>
                  </a:lnTo>
                  <a:lnTo>
                    <a:pt x="403860" y="0"/>
                  </a:lnTo>
                  <a:close/>
                  <a:moveTo>
                    <a:pt x="403860" y="137160"/>
                  </a:moveTo>
                  <a:lnTo>
                    <a:pt x="205740" y="137160"/>
                  </a:lnTo>
                  <a:cubicBezTo>
                    <a:pt x="167864" y="137160"/>
                    <a:pt x="137160" y="167864"/>
                    <a:pt x="137160" y="205740"/>
                  </a:cubicBezTo>
                  <a:lnTo>
                    <a:pt x="137160" y="403860"/>
                  </a:lnTo>
                  <a:cubicBezTo>
                    <a:pt x="137160" y="441734"/>
                    <a:pt x="167864" y="472440"/>
                    <a:pt x="205740" y="472440"/>
                  </a:cubicBezTo>
                  <a:lnTo>
                    <a:pt x="403860" y="472440"/>
                  </a:lnTo>
                  <a:cubicBezTo>
                    <a:pt x="441734" y="472440"/>
                    <a:pt x="472440" y="441734"/>
                    <a:pt x="472440" y="403860"/>
                  </a:cubicBezTo>
                  <a:lnTo>
                    <a:pt x="472440" y="205740"/>
                  </a:lnTo>
                  <a:cubicBezTo>
                    <a:pt x="472440" y="167864"/>
                    <a:pt x="441734" y="137160"/>
                    <a:pt x="403860" y="137160"/>
                  </a:cubicBezTo>
                  <a:close/>
                  <a:moveTo>
                    <a:pt x="304952" y="213512"/>
                  </a:moveTo>
                  <a:cubicBezTo>
                    <a:pt x="355455" y="213512"/>
                    <a:pt x="396392" y="254450"/>
                    <a:pt x="396392" y="304952"/>
                  </a:cubicBezTo>
                  <a:cubicBezTo>
                    <a:pt x="396392" y="355455"/>
                    <a:pt x="355455" y="396392"/>
                    <a:pt x="304952" y="396392"/>
                  </a:cubicBezTo>
                  <a:cubicBezTo>
                    <a:pt x="254450" y="396392"/>
                    <a:pt x="213512" y="355455"/>
                    <a:pt x="213512" y="304952"/>
                  </a:cubicBezTo>
                  <a:cubicBezTo>
                    <a:pt x="213512" y="254450"/>
                    <a:pt x="254450" y="213512"/>
                    <a:pt x="304952" y="213512"/>
                  </a:cubicBezTo>
                  <a:close/>
                  <a:moveTo>
                    <a:pt x="304952" y="259232"/>
                  </a:moveTo>
                  <a:cubicBezTo>
                    <a:pt x="279703" y="259232"/>
                    <a:pt x="259232" y="279703"/>
                    <a:pt x="259232" y="304952"/>
                  </a:cubicBezTo>
                  <a:cubicBezTo>
                    <a:pt x="259232" y="330202"/>
                    <a:pt x="279703" y="350672"/>
                    <a:pt x="304952" y="350672"/>
                  </a:cubicBezTo>
                  <a:cubicBezTo>
                    <a:pt x="330202" y="350672"/>
                    <a:pt x="350672" y="330202"/>
                    <a:pt x="350672" y="304952"/>
                  </a:cubicBezTo>
                  <a:cubicBezTo>
                    <a:pt x="350672" y="279703"/>
                    <a:pt x="330202" y="259232"/>
                    <a:pt x="304952" y="259232"/>
                  </a:cubicBezTo>
                  <a:close/>
                </a:path>
              </a:pathLst>
            </a:custGeom>
            <a:solidFill>
              <a:srgbClr val="264150"/>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3716" rIns="0" bIns="34290" numCol="1" spcCol="0" rtlCol="0" fromWordArt="0" anchor="ctr" anchorCtr="0" forceAA="0" compatLnSpc="1">
              <a:prstTxWarp prst="textNoShape">
                <a:avLst/>
              </a:prstTxWarp>
              <a:noAutofit/>
            </a:bodyPr>
            <a:lstStyle/>
            <a:p>
              <a:pPr algn="ctr" defTabSz="685775" fontAlgn="base">
                <a:spcBef>
                  <a:spcPct val="0"/>
                </a:spcBef>
                <a:spcAft>
                  <a:spcPct val="0"/>
                </a:spcAft>
                <a:defRPr/>
              </a:pPr>
              <a:endParaRPr lang="en-US" sz="1500" b="1" dirty="0">
                <a:ln w="3175">
                  <a:noFill/>
                </a:ln>
                <a:gradFill>
                  <a:gsLst>
                    <a:gs pos="53933">
                      <a:srgbClr val="FFFFFF"/>
                    </a:gs>
                    <a:gs pos="38000">
                      <a:srgbClr val="FFFFFF"/>
                    </a:gs>
                  </a:gsLst>
                  <a:path path="circle">
                    <a:fillToRect l="100000" b="100000"/>
                  </a:path>
                </a:gradFill>
                <a:latin typeface="Calibri" panose="020F0502020204030204"/>
                <a:ea typeface="+mn-ea"/>
                <a:cs typeface="Segoe UI" pitchFamily="34" charset="0"/>
              </a:endParaRPr>
            </a:p>
          </p:txBody>
        </p:sp>
      </p:grpSp>
      <p:grpSp>
        <p:nvGrpSpPr>
          <p:cNvPr id="15" name="Group 14">
            <a:extLst>
              <a:ext uri="{FF2B5EF4-FFF2-40B4-BE49-F238E27FC236}">
                <a16:creationId xmlns:a16="http://schemas.microsoft.com/office/drawing/2014/main" id="{585395F8-B82C-B544-5AF3-E45DC88B12B5}"/>
              </a:ext>
            </a:extLst>
          </p:cNvPr>
          <p:cNvGrpSpPr/>
          <p:nvPr/>
        </p:nvGrpSpPr>
        <p:grpSpPr>
          <a:xfrm>
            <a:off x="446314" y="3125577"/>
            <a:ext cx="2611042" cy="1503573"/>
            <a:chOff x="595085" y="4167436"/>
            <a:chExt cx="3481389" cy="2004764"/>
          </a:xfrm>
        </p:grpSpPr>
        <p:sp>
          <p:nvSpPr>
            <p:cNvPr id="4" name="TextBox 3">
              <a:extLst>
                <a:ext uri="{FF2B5EF4-FFF2-40B4-BE49-F238E27FC236}">
                  <a16:creationId xmlns:a16="http://schemas.microsoft.com/office/drawing/2014/main" id="{A796A30B-2D20-FA40-DB49-CBFF172FA6BB}"/>
                </a:ext>
              </a:extLst>
            </p:cNvPr>
            <p:cNvSpPr txBox="1"/>
            <p:nvPr/>
          </p:nvSpPr>
          <p:spPr>
            <a:xfrm>
              <a:off x="595085" y="4167436"/>
              <a:ext cx="3481389" cy="2004764"/>
            </a:xfrm>
            <a:prstGeom prst="roundRect">
              <a:avLst>
                <a:gd name="adj" fmla="val 9240"/>
              </a:avLst>
            </a:prstGeom>
            <a:solidFill>
              <a:srgbClr val="F4F3F5"/>
            </a:solidFill>
            <a:effectLst>
              <a:outerShdw blurRad="63500" dist="127000" dir="2700000" algn="tl" rotWithShape="0">
                <a:srgbClr val="B1B3B3">
                  <a:alpha val="50000"/>
                </a:srgbClr>
              </a:outerShdw>
            </a:effectLst>
          </p:spPr>
          <p:txBody>
            <a:bodyPr wrap="square" lIns="0" tIns="68580" rIns="0" bIns="34290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500" dirty="0">
                  <a:solidFill>
                    <a:srgbClr val="264150"/>
                  </a:solidFill>
                  <a:latin typeface="Open Sans SemiBold"/>
                  <a:ea typeface="Open Sans SemiBold"/>
                  <a:cs typeface="Open Sans SemiBold"/>
                </a:rPr>
                <a:t>Ecosystem</a:t>
              </a:r>
              <a:endParaRPr lang="en-US" sz="1500" dirty="0">
                <a:solidFill>
                  <a:srgbClr val="264150"/>
                </a:solidFill>
              </a:endParaRPr>
            </a:p>
          </p:txBody>
        </p:sp>
        <p:sp>
          <p:nvSpPr>
            <p:cNvPr id="11" name="Graphic 104">
              <a:extLst>
                <a:ext uri="{FF2B5EF4-FFF2-40B4-BE49-F238E27FC236}">
                  <a16:creationId xmlns:a16="http://schemas.microsoft.com/office/drawing/2014/main" id="{5312A97F-665B-AE4E-D1C6-A3C5E3EAF6D6}"/>
                </a:ext>
              </a:extLst>
            </p:cNvPr>
            <p:cNvSpPr>
              <a:spLocks noChangeAspect="1"/>
            </p:cNvSpPr>
            <p:nvPr/>
          </p:nvSpPr>
          <p:spPr>
            <a:xfrm>
              <a:off x="2084319" y="4654453"/>
              <a:ext cx="502920" cy="502920"/>
            </a:xfrm>
            <a:custGeom>
              <a:avLst/>
              <a:gdLst>
                <a:gd name="connsiteX0" fmla="*/ 161950 w 342900"/>
                <a:gd name="connsiteY0" fmla="*/ 214313 h 342900"/>
                <a:gd name="connsiteX1" fmla="*/ 128612 w 342900"/>
                <a:gd name="connsiteY1" fmla="*/ 180975 h 342900"/>
                <a:gd name="connsiteX2" fmla="*/ 90512 w 342900"/>
                <a:gd name="connsiteY2" fmla="*/ 180975 h 342900"/>
                <a:gd name="connsiteX3" fmla="*/ 57174 w 342900"/>
                <a:gd name="connsiteY3" fmla="*/ 214313 h 342900"/>
                <a:gd name="connsiteX4" fmla="*/ 57174 w 342900"/>
                <a:gd name="connsiteY4" fmla="*/ 252413 h 342900"/>
                <a:gd name="connsiteX5" fmla="*/ 90512 w 342900"/>
                <a:gd name="connsiteY5" fmla="*/ 285750 h 342900"/>
                <a:gd name="connsiteX6" fmla="*/ 128612 w 342900"/>
                <a:gd name="connsiteY6" fmla="*/ 285750 h 342900"/>
                <a:gd name="connsiteX7" fmla="*/ 161950 w 342900"/>
                <a:gd name="connsiteY7" fmla="*/ 252413 h 342900"/>
                <a:gd name="connsiteX8" fmla="*/ 161950 w 342900"/>
                <a:gd name="connsiteY8" fmla="*/ 214313 h 342900"/>
                <a:gd name="connsiteX9" fmla="*/ 285725 w 342900"/>
                <a:gd name="connsiteY9" fmla="*/ 214313 h 342900"/>
                <a:gd name="connsiteX10" fmla="*/ 252388 w 342900"/>
                <a:gd name="connsiteY10" fmla="*/ 180975 h 342900"/>
                <a:gd name="connsiteX11" fmla="*/ 214288 w 342900"/>
                <a:gd name="connsiteY11" fmla="*/ 180975 h 342900"/>
                <a:gd name="connsiteX12" fmla="*/ 180950 w 342900"/>
                <a:gd name="connsiteY12" fmla="*/ 214313 h 342900"/>
                <a:gd name="connsiteX13" fmla="*/ 180950 w 342900"/>
                <a:gd name="connsiteY13" fmla="*/ 252413 h 342900"/>
                <a:gd name="connsiteX14" fmla="*/ 214288 w 342900"/>
                <a:gd name="connsiteY14" fmla="*/ 285750 h 342900"/>
                <a:gd name="connsiteX15" fmla="*/ 252388 w 342900"/>
                <a:gd name="connsiteY15" fmla="*/ 285750 h 342900"/>
                <a:gd name="connsiteX16" fmla="*/ 285725 w 342900"/>
                <a:gd name="connsiteY16" fmla="*/ 252413 h 342900"/>
                <a:gd name="connsiteX17" fmla="*/ 285725 w 342900"/>
                <a:gd name="connsiteY17" fmla="*/ 214313 h 342900"/>
                <a:gd name="connsiteX18" fmla="*/ 161925 w 342900"/>
                <a:gd name="connsiteY18" fmla="*/ 90488 h 342900"/>
                <a:gd name="connsiteX19" fmla="*/ 128588 w 342900"/>
                <a:gd name="connsiteY19" fmla="*/ 57150 h 342900"/>
                <a:gd name="connsiteX20" fmla="*/ 90488 w 342900"/>
                <a:gd name="connsiteY20" fmla="*/ 57150 h 342900"/>
                <a:gd name="connsiteX21" fmla="*/ 57150 w 342900"/>
                <a:gd name="connsiteY21" fmla="*/ 90488 h 342900"/>
                <a:gd name="connsiteX22" fmla="*/ 57150 w 342900"/>
                <a:gd name="connsiteY22" fmla="*/ 128588 h 342900"/>
                <a:gd name="connsiteX23" fmla="*/ 90488 w 342900"/>
                <a:gd name="connsiteY23" fmla="*/ 161925 h 342900"/>
                <a:gd name="connsiteX24" fmla="*/ 128588 w 342900"/>
                <a:gd name="connsiteY24" fmla="*/ 161925 h 342900"/>
                <a:gd name="connsiteX25" fmla="*/ 161925 w 342900"/>
                <a:gd name="connsiteY25" fmla="*/ 128588 h 342900"/>
                <a:gd name="connsiteX26" fmla="*/ 161925 w 342900"/>
                <a:gd name="connsiteY26" fmla="*/ 90488 h 342900"/>
                <a:gd name="connsiteX27" fmla="*/ 285702 w 342900"/>
                <a:gd name="connsiteY27" fmla="*/ 90488 h 342900"/>
                <a:gd name="connsiteX28" fmla="*/ 252365 w 342900"/>
                <a:gd name="connsiteY28" fmla="*/ 57150 h 342900"/>
                <a:gd name="connsiteX29" fmla="*/ 214265 w 342900"/>
                <a:gd name="connsiteY29" fmla="*/ 57150 h 342900"/>
                <a:gd name="connsiteX30" fmla="*/ 180927 w 342900"/>
                <a:gd name="connsiteY30" fmla="*/ 90488 h 342900"/>
                <a:gd name="connsiteX31" fmla="*/ 180927 w 342900"/>
                <a:gd name="connsiteY31" fmla="*/ 128588 h 342900"/>
                <a:gd name="connsiteX32" fmla="*/ 214265 w 342900"/>
                <a:gd name="connsiteY32" fmla="*/ 161925 h 342900"/>
                <a:gd name="connsiteX33" fmla="*/ 252365 w 342900"/>
                <a:gd name="connsiteY33" fmla="*/ 161925 h 342900"/>
                <a:gd name="connsiteX34" fmla="*/ 285702 w 342900"/>
                <a:gd name="connsiteY34" fmla="*/ 128588 h 342900"/>
                <a:gd name="connsiteX35" fmla="*/ 285702 w 342900"/>
                <a:gd name="connsiteY35" fmla="*/ 90488 h 342900"/>
                <a:gd name="connsiteX36" fmla="*/ 61913 w 342900"/>
                <a:gd name="connsiteY36" fmla="*/ 0 h 342900"/>
                <a:gd name="connsiteX37" fmla="*/ 0 w 342900"/>
                <a:gd name="connsiteY37" fmla="*/ 61913 h 342900"/>
                <a:gd name="connsiteX38" fmla="*/ 0 w 342900"/>
                <a:gd name="connsiteY38" fmla="*/ 280988 h 342900"/>
                <a:gd name="connsiteX39" fmla="*/ 61913 w 342900"/>
                <a:gd name="connsiteY39" fmla="*/ 342900 h 342900"/>
                <a:gd name="connsiteX40" fmla="*/ 280988 w 342900"/>
                <a:gd name="connsiteY40" fmla="*/ 342900 h 342900"/>
                <a:gd name="connsiteX41" fmla="*/ 342900 w 342900"/>
                <a:gd name="connsiteY41" fmla="*/ 280988 h 342900"/>
                <a:gd name="connsiteX42" fmla="*/ 342900 w 342900"/>
                <a:gd name="connsiteY42" fmla="*/ 61913 h 342900"/>
                <a:gd name="connsiteX43" fmla="*/ 280988 w 342900"/>
                <a:gd name="connsiteY43" fmla="*/ 0 h 342900"/>
                <a:gd name="connsiteX44" fmla="*/ 61913 w 342900"/>
                <a:gd name="connsiteY44" fmla="*/ 0 h 342900"/>
                <a:gd name="connsiteX45" fmla="*/ 28575 w 342900"/>
                <a:gd name="connsiteY45" fmla="*/ 61913 h 342900"/>
                <a:gd name="connsiteX46" fmla="*/ 61913 w 342900"/>
                <a:gd name="connsiteY46" fmla="*/ 28575 h 342900"/>
                <a:gd name="connsiteX47" fmla="*/ 280988 w 342900"/>
                <a:gd name="connsiteY47" fmla="*/ 28575 h 342900"/>
                <a:gd name="connsiteX48" fmla="*/ 314325 w 342900"/>
                <a:gd name="connsiteY48" fmla="*/ 61913 h 342900"/>
                <a:gd name="connsiteX49" fmla="*/ 314325 w 342900"/>
                <a:gd name="connsiteY49" fmla="*/ 280988 h 342900"/>
                <a:gd name="connsiteX50" fmla="*/ 280988 w 342900"/>
                <a:gd name="connsiteY50" fmla="*/ 314325 h 342900"/>
                <a:gd name="connsiteX51" fmla="*/ 61913 w 342900"/>
                <a:gd name="connsiteY51" fmla="*/ 314325 h 342900"/>
                <a:gd name="connsiteX52" fmla="*/ 28575 w 342900"/>
                <a:gd name="connsiteY52" fmla="*/ 280988 h 342900"/>
                <a:gd name="connsiteX53" fmla="*/ 28575 w 342900"/>
                <a:gd name="connsiteY53" fmla="*/ 6191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2900" h="342900">
                  <a:moveTo>
                    <a:pt x="161950" y="214313"/>
                  </a:moveTo>
                  <a:cubicBezTo>
                    <a:pt x="161950" y="195901"/>
                    <a:pt x="147024" y="180975"/>
                    <a:pt x="128612" y="180975"/>
                  </a:cubicBezTo>
                  <a:lnTo>
                    <a:pt x="90512" y="180975"/>
                  </a:lnTo>
                  <a:cubicBezTo>
                    <a:pt x="72100" y="180975"/>
                    <a:pt x="57174" y="195901"/>
                    <a:pt x="57174" y="214313"/>
                  </a:cubicBezTo>
                  <a:lnTo>
                    <a:pt x="57174" y="252413"/>
                  </a:lnTo>
                  <a:cubicBezTo>
                    <a:pt x="57174" y="270824"/>
                    <a:pt x="72100" y="285750"/>
                    <a:pt x="90512" y="285750"/>
                  </a:cubicBezTo>
                  <a:lnTo>
                    <a:pt x="128612" y="285750"/>
                  </a:lnTo>
                  <a:cubicBezTo>
                    <a:pt x="147024" y="285750"/>
                    <a:pt x="161950" y="270824"/>
                    <a:pt x="161950" y="252413"/>
                  </a:cubicBezTo>
                  <a:lnTo>
                    <a:pt x="161950" y="214313"/>
                  </a:lnTo>
                  <a:close/>
                  <a:moveTo>
                    <a:pt x="285725" y="214313"/>
                  </a:moveTo>
                  <a:cubicBezTo>
                    <a:pt x="285725" y="195901"/>
                    <a:pt x="270800" y="180975"/>
                    <a:pt x="252388" y="180975"/>
                  </a:cubicBezTo>
                  <a:lnTo>
                    <a:pt x="214288" y="180975"/>
                  </a:lnTo>
                  <a:cubicBezTo>
                    <a:pt x="195876" y="180975"/>
                    <a:pt x="180950" y="195901"/>
                    <a:pt x="180950" y="214313"/>
                  </a:cubicBezTo>
                  <a:lnTo>
                    <a:pt x="180950" y="252413"/>
                  </a:lnTo>
                  <a:cubicBezTo>
                    <a:pt x="180950" y="270824"/>
                    <a:pt x="195876" y="285750"/>
                    <a:pt x="214288" y="285750"/>
                  </a:cubicBezTo>
                  <a:lnTo>
                    <a:pt x="252388" y="285750"/>
                  </a:lnTo>
                  <a:cubicBezTo>
                    <a:pt x="270800" y="285750"/>
                    <a:pt x="285725" y="270824"/>
                    <a:pt x="285725" y="252413"/>
                  </a:cubicBezTo>
                  <a:lnTo>
                    <a:pt x="285725" y="214313"/>
                  </a:lnTo>
                  <a:close/>
                  <a:moveTo>
                    <a:pt x="161925" y="90488"/>
                  </a:moveTo>
                  <a:cubicBezTo>
                    <a:pt x="161925" y="72076"/>
                    <a:pt x="146999" y="57150"/>
                    <a:pt x="128588" y="57150"/>
                  </a:cubicBezTo>
                  <a:lnTo>
                    <a:pt x="90488" y="57150"/>
                  </a:lnTo>
                  <a:cubicBezTo>
                    <a:pt x="72076" y="57150"/>
                    <a:pt x="57150" y="72076"/>
                    <a:pt x="57150" y="90488"/>
                  </a:cubicBezTo>
                  <a:lnTo>
                    <a:pt x="57150" y="128588"/>
                  </a:lnTo>
                  <a:cubicBezTo>
                    <a:pt x="57150" y="146999"/>
                    <a:pt x="72076" y="161925"/>
                    <a:pt x="90488" y="161925"/>
                  </a:cubicBezTo>
                  <a:lnTo>
                    <a:pt x="128588" y="161925"/>
                  </a:lnTo>
                  <a:cubicBezTo>
                    <a:pt x="146999" y="161925"/>
                    <a:pt x="161925" y="146999"/>
                    <a:pt x="161925" y="128588"/>
                  </a:cubicBezTo>
                  <a:lnTo>
                    <a:pt x="161925" y="90488"/>
                  </a:lnTo>
                  <a:close/>
                  <a:moveTo>
                    <a:pt x="285702" y="90488"/>
                  </a:moveTo>
                  <a:cubicBezTo>
                    <a:pt x="285702" y="72076"/>
                    <a:pt x="270777" y="57150"/>
                    <a:pt x="252365" y="57150"/>
                  </a:cubicBezTo>
                  <a:lnTo>
                    <a:pt x="214265" y="57150"/>
                  </a:lnTo>
                  <a:cubicBezTo>
                    <a:pt x="195853" y="57150"/>
                    <a:pt x="180927" y="72076"/>
                    <a:pt x="180927" y="90488"/>
                  </a:cubicBezTo>
                  <a:lnTo>
                    <a:pt x="180927" y="128588"/>
                  </a:lnTo>
                  <a:cubicBezTo>
                    <a:pt x="180927" y="146999"/>
                    <a:pt x="195853" y="161925"/>
                    <a:pt x="214265" y="161925"/>
                  </a:cubicBezTo>
                  <a:lnTo>
                    <a:pt x="252365" y="161925"/>
                  </a:lnTo>
                  <a:cubicBezTo>
                    <a:pt x="270777" y="161925"/>
                    <a:pt x="285702" y="146999"/>
                    <a:pt x="285702" y="128588"/>
                  </a:cubicBezTo>
                  <a:lnTo>
                    <a:pt x="285702" y="90488"/>
                  </a:lnTo>
                  <a:close/>
                  <a:moveTo>
                    <a:pt x="61913" y="0"/>
                  </a:moveTo>
                  <a:cubicBezTo>
                    <a:pt x="27719" y="0"/>
                    <a:pt x="0" y="27719"/>
                    <a:pt x="0" y="61913"/>
                  </a:cubicBezTo>
                  <a:lnTo>
                    <a:pt x="0" y="280988"/>
                  </a:lnTo>
                  <a:cubicBezTo>
                    <a:pt x="0" y="315180"/>
                    <a:pt x="27719" y="342900"/>
                    <a:pt x="61913" y="342900"/>
                  </a:cubicBezTo>
                  <a:lnTo>
                    <a:pt x="280988" y="342900"/>
                  </a:lnTo>
                  <a:cubicBezTo>
                    <a:pt x="315180" y="342900"/>
                    <a:pt x="342900" y="315180"/>
                    <a:pt x="342900" y="280988"/>
                  </a:cubicBezTo>
                  <a:lnTo>
                    <a:pt x="342900" y="61913"/>
                  </a:lnTo>
                  <a:cubicBezTo>
                    <a:pt x="342900" y="27719"/>
                    <a:pt x="315180" y="0"/>
                    <a:pt x="280988" y="0"/>
                  </a:cubicBezTo>
                  <a:lnTo>
                    <a:pt x="61913" y="0"/>
                  </a:lnTo>
                  <a:close/>
                  <a:moveTo>
                    <a:pt x="28575" y="61913"/>
                  </a:moveTo>
                  <a:cubicBezTo>
                    <a:pt x="28575" y="43501"/>
                    <a:pt x="43501" y="28575"/>
                    <a:pt x="61913" y="28575"/>
                  </a:cubicBezTo>
                  <a:lnTo>
                    <a:pt x="280988" y="28575"/>
                  </a:lnTo>
                  <a:cubicBezTo>
                    <a:pt x="299399" y="28575"/>
                    <a:pt x="314325" y="43501"/>
                    <a:pt x="314325" y="61913"/>
                  </a:cubicBezTo>
                  <a:lnTo>
                    <a:pt x="314325" y="280988"/>
                  </a:lnTo>
                  <a:cubicBezTo>
                    <a:pt x="314325" y="299399"/>
                    <a:pt x="299399" y="314325"/>
                    <a:pt x="280988" y="314325"/>
                  </a:cubicBezTo>
                  <a:lnTo>
                    <a:pt x="61913" y="314325"/>
                  </a:lnTo>
                  <a:cubicBezTo>
                    <a:pt x="43501" y="314325"/>
                    <a:pt x="28575" y="299399"/>
                    <a:pt x="28575" y="280988"/>
                  </a:cubicBezTo>
                  <a:lnTo>
                    <a:pt x="28575" y="61913"/>
                  </a:lnTo>
                  <a:close/>
                </a:path>
              </a:pathLst>
            </a:custGeom>
            <a:solidFill>
              <a:srgbClr val="264150"/>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3716" rIns="0" bIns="34290" numCol="1" spcCol="0" rtlCol="0" fromWordArt="0" anchor="ctr" anchorCtr="0" forceAA="0" compatLnSpc="1">
              <a:prstTxWarp prst="textNoShape">
                <a:avLst/>
              </a:prstTxWarp>
              <a:noAutofit/>
            </a:bodyPr>
            <a:lstStyle/>
            <a:p>
              <a:pPr algn="ctr" defTabSz="685775" fontAlgn="base">
                <a:spcBef>
                  <a:spcPct val="0"/>
                </a:spcBef>
                <a:spcAft>
                  <a:spcPct val="0"/>
                </a:spcAft>
              </a:pPr>
              <a:endParaRPr lang="en-US" sz="1500" b="1"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17" name="Group 16">
            <a:extLst>
              <a:ext uri="{FF2B5EF4-FFF2-40B4-BE49-F238E27FC236}">
                <a16:creationId xmlns:a16="http://schemas.microsoft.com/office/drawing/2014/main" id="{B5B3BDB8-7B20-3AF1-F5A5-0728C448B731}"/>
              </a:ext>
            </a:extLst>
          </p:cNvPr>
          <p:cNvGrpSpPr/>
          <p:nvPr/>
        </p:nvGrpSpPr>
        <p:grpSpPr>
          <a:xfrm>
            <a:off x="3274644" y="3125577"/>
            <a:ext cx="2611042" cy="1503573"/>
            <a:chOff x="4366191" y="4167436"/>
            <a:chExt cx="3481389" cy="2004764"/>
          </a:xfrm>
        </p:grpSpPr>
        <p:sp>
          <p:nvSpPr>
            <p:cNvPr id="3" name="TextBox 2">
              <a:extLst>
                <a:ext uri="{FF2B5EF4-FFF2-40B4-BE49-F238E27FC236}">
                  <a16:creationId xmlns:a16="http://schemas.microsoft.com/office/drawing/2014/main" id="{9DE1CD6A-5E9A-4FAC-042C-62EC11020A65}"/>
                </a:ext>
              </a:extLst>
            </p:cNvPr>
            <p:cNvSpPr txBox="1"/>
            <p:nvPr/>
          </p:nvSpPr>
          <p:spPr>
            <a:xfrm>
              <a:off x="4366191" y="4167436"/>
              <a:ext cx="3481389" cy="2004764"/>
            </a:xfrm>
            <a:prstGeom prst="roundRect">
              <a:avLst>
                <a:gd name="adj" fmla="val 9240"/>
              </a:avLst>
            </a:prstGeom>
            <a:solidFill>
              <a:srgbClr val="F4F3F5"/>
            </a:solidFill>
            <a:effectLst>
              <a:outerShdw blurRad="63500" dist="127000" dir="2700000" algn="tl" rotWithShape="0">
                <a:srgbClr val="B1B3B3">
                  <a:alpha val="50000"/>
                </a:srgbClr>
              </a:outerShdw>
            </a:effectLst>
          </p:spPr>
          <p:txBody>
            <a:bodyPr wrap="square" lIns="0" tIns="68580" rIns="0" bIns="34290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500" dirty="0">
                  <a:solidFill>
                    <a:srgbClr val="264150"/>
                  </a:solidFill>
                  <a:latin typeface="Open Sans SemiBold"/>
                  <a:ea typeface="Open Sans SemiBold"/>
                  <a:cs typeface="Open Sans SemiBold"/>
                </a:rPr>
                <a:t>Hybrid Apps</a:t>
              </a:r>
              <a:endParaRPr lang="en-US" sz="1500" dirty="0">
                <a:solidFill>
                  <a:srgbClr val="264150"/>
                </a:solidFill>
              </a:endParaRPr>
            </a:p>
          </p:txBody>
        </p:sp>
        <p:sp>
          <p:nvSpPr>
            <p:cNvPr id="12" name="Graphic 92">
              <a:extLst>
                <a:ext uri="{FF2B5EF4-FFF2-40B4-BE49-F238E27FC236}">
                  <a16:creationId xmlns:a16="http://schemas.microsoft.com/office/drawing/2014/main" id="{8E1CA8CF-EB3C-C055-E979-9DCCF4C07BAE}"/>
                </a:ext>
              </a:extLst>
            </p:cNvPr>
            <p:cNvSpPr>
              <a:spLocks noChangeAspect="1"/>
            </p:cNvSpPr>
            <p:nvPr/>
          </p:nvSpPr>
          <p:spPr>
            <a:xfrm>
              <a:off x="5855409" y="4654453"/>
              <a:ext cx="502953" cy="502920"/>
            </a:xfrm>
            <a:custGeom>
              <a:avLst/>
              <a:gdLst>
                <a:gd name="connsiteX0" fmla="*/ 295128 w 368236"/>
                <a:gd name="connsiteY0" fmla="*/ 12554 h 368212"/>
                <a:gd name="connsiteX1" fmla="*/ 355683 w 368236"/>
                <a:gd name="connsiteY1" fmla="*/ 73110 h 368212"/>
                <a:gd name="connsiteX2" fmla="*/ 355683 w 368236"/>
                <a:gd name="connsiteY2" fmla="*/ 133726 h 368212"/>
                <a:gd name="connsiteX3" fmla="*/ 309517 w 368236"/>
                <a:gd name="connsiteY3" fmla="*/ 179878 h 368212"/>
                <a:gd name="connsiteX4" fmla="*/ 342900 w 368236"/>
                <a:gd name="connsiteY4" fmla="*/ 225337 h 368212"/>
                <a:gd name="connsiteX5" fmla="*/ 342900 w 368236"/>
                <a:gd name="connsiteY5" fmla="*/ 320587 h 368212"/>
                <a:gd name="connsiteX6" fmla="*/ 295275 w 368236"/>
                <a:gd name="connsiteY6" fmla="*/ 368212 h 368212"/>
                <a:gd name="connsiteX7" fmla="*/ 47625 w 368236"/>
                <a:gd name="connsiteY7" fmla="*/ 368212 h 368212"/>
                <a:gd name="connsiteX8" fmla="*/ 0 w 368236"/>
                <a:gd name="connsiteY8" fmla="*/ 320587 h 368212"/>
                <a:gd name="connsiteX9" fmla="*/ 0 w 368236"/>
                <a:gd name="connsiteY9" fmla="*/ 72936 h 368212"/>
                <a:gd name="connsiteX10" fmla="*/ 47625 w 368236"/>
                <a:gd name="connsiteY10" fmla="*/ 25311 h 368212"/>
                <a:gd name="connsiteX11" fmla="*/ 142875 w 368236"/>
                <a:gd name="connsiteY11" fmla="*/ 25311 h 368212"/>
                <a:gd name="connsiteX12" fmla="*/ 188345 w 368236"/>
                <a:gd name="connsiteY12" fmla="*/ 58733 h 368212"/>
                <a:gd name="connsiteX13" fmla="*/ 234511 w 368236"/>
                <a:gd name="connsiteY13" fmla="*/ 12554 h 368212"/>
                <a:gd name="connsiteX14" fmla="*/ 295128 w 368236"/>
                <a:gd name="connsiteY14" fmla="*/ 12554 h 368212"/>
                <a:gd name="connsiteX15" fmla="*/ 152400 w 368236"/>
                <a:gd name="connsiteY15" fmla="*/ 215812 h 368212"/>
                <a:gd name="connsiteX16" fmla="*/ 38100 w 368236"/>
                <a:gd name="connsiteY16" fmla="*/ 215812 h 368212"/>
                <a:gd name="connsiteX17" fmla="*/ 38100 w 368236"/>
                <a:gd name="connsiteY17" fmla="*/ 320587 h 368212"/>
                <a:gd name="connsiteX18" fmla="*/ 47625 w 368236"/>
                <a:gd name="connsiteY18" fmla="*/ 330112 h 368212"/>
                <a:gd name="connsiteX19" fmla="*/ 152400 w 368236"/>
                <a:gd name="connsiteY19" fmla="*/ 330112 h 368212"/>
                <a:gd name="connsiteX20" fmla="*/ 152400 w 368236"/>
                <a:gd name="connsiteY20" fmla="*/ 215812 h 368212"/>
                <a:gd name="connsiteX21" fmla="*/ 295275 w 368236"/>
                <a:gd name="connsiteY21" fmla="*/ 215812 h 368212"/>
                <a:gd name="connsiteX22" fmla="*/ 190500 w 368236"/>
                <a:gd name="connsiteY22" fmla="*/ 215812 h 368212"/>
                <a:gd name="connsiteX23" fmla="*/ 190500 w 368236"/>
                <a:gd name="connsiteY23" fmla="*/ 330112 h 368212"/>
                <a:gd name="connsiteX24" fmla="*/ 295275 w 368236"/>
                <a:gd name="connsiteY24" fmla="*/ 330112 h 368212"/>
                <a:gd name="connsiteX25" fmla="*/ 304800 w 368236"/>
                <a:gd name="connsiteY25" fmla="*/ 320587 h 368212"/>
                <a:gd name="connsiteX26" fmla="*/ 304800 w 368236"/>
                <a:gd name="connsiteY26" fmla="*/ 225337 h 368212"/>
                <a:gd name="connsiteX27" fmla="*/ 295275 w 368236"/>
                <a:gd name="connsiteY27" fmla="*/ 215812 h 368212"/>
                <a:gd name="connsiteX28" fmla="*/ 217932 w 368236"/>
                <a:gd name="connsiteY28" fmla="*/ 177699 h 368212"/>
                <a:gd name="connsiteX29" fmla="*/ 190500 w 368236"/>
                <a:gd name="connsiteY29" fmla="*/ 150266 h 368212"/>
                <a:gd name="connsiteX30" fmla="*/ 190500 w 368236"/>
                <a:gd name="connsiteY30" fmla="*/ 177712 h 368212"/>
                <a:gd name="connsiteX31" fmla="*/ 217932 w 368236"/>
                <a:gd name="connsiteY31" fmla="*/ 177699 h 368212"/>
                <a:gd name="connsiteX32" fmla="*/ 142875 w 368236"/>
                <a:gd name="connsiteY32" fmla="*/ 63411 h 368212"/>
                <a:gd name="connsiteX33" fmla="*/ 47625 w 368236"/>
                <a:gd name="connsiteY33" fmla="*/ 63411 h 368212"/>
                <a:gd name="connsiteX34" fmla="*/ 38100 w 368236"/>
                <a:gd name="connsiteY34" fmla="*/ 72936 h 368212"/>
                <a:gd name="connsiteX35" fmla="*/ 38100 w 368236"/>
                <a:gd name="connsiteY35" fmla="*/ 177712 h 368212"/>
                <a:gd name="connsiteX36" fmla="*/ 152400 w 368236"/>
                <a:gd name="connsiteY36" fmla="*/ 177712 h 368212"/>
                <a:gd name="connsiteX37" fmla="*/ 152400 w 368236"/>
                <a:gd name="connsiteY37" fmla="*/ 72936 h 368212"/>
                <a:gd name="connsiteX38" fmla="*/ 142875 w 368236"/>
                <a:gd name="connsiteY38" fmla="*/ 63411 h 36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68236" h="368212">
                  <a:moveTo>
                    <a:pt x="295128" y="12554"/>
                  </a:moveTo>
                  <a:lnTo>
                    <a:pt x="355683" y="73110"/>
                  </a:lnTo>
                  <a:cubicBezTo>
                    <a:pt x="372422" y="89849"/>
                    <a:pt x="372422" y="116988"/>
                    <a:pt x="355683" y="133726"/>
                  </a:cubicBezTo>
                  <a:lnTo>
                    <a:pt x="309517" y="179878"/>
                  </a:lnTo>
                  <a:cubicBezTo>
                    <a:pt x="328862" y="185932"/>
                    <a:pt x="342900" y="203995"/>
                    <a:pt x="342900" y="225337"/>
                  </a:cubicBezTo>
                  <a:lnTo>
                    <a:pt x="342900" y="320587"/>
                  </a:lnTo>
                  <a:cubicBezTo>
                    <a:pt x="342900" y="346890"/>
                    <a:pt x="321577" y="368212"/>
                    <a:pt x="295275" y="368212"/>
                  </a:cubicBezTo>
                  <a:lnTo>
                    <a:pt x="47625" y="368212"/>
                  </a:lnTo>
                  <a:cubicBezTo>
                    <a:pt x="21322" y="368212"/>
                    <a:pt x="0" y="346890"/>
                    <a:pt x="0" y="320587"/>
                  </a:cubicBezTo>
                  <a:lnTo>
                    <a:pt x="0" y="72936"/>
                  </a:lnTo>
                  <a:cubicBezTo>
                    <a:pt x="0" y="46634"/>
                    <a:pt x="21322" y="25311"/>
                    <a:pt x="47625" y="25311"/>
                  </a:cubicBezTo>
                  <a:lnTo>
                    <a:pt x="142875" y="25311"/>
                  </a:lnTo>
                  <a:cubicBezTo>
                    <a:pt x="164230" y="25311"/>
                    <a:pt x="182303" y="39367"/>
                    <a:pt x="188345" y="58733"/>
                  </a:cubicBezTo>
                  <a:lnTo>
                    <a:pt x="234511" y="12554"/>
                  </a:lnTo>
                  <a:cubicBezTo>
                    <a:pt x="251250" y="-4185"/>
                    <a:pt x="278389" y="-4185"/>
                    <a:pt x="295128" y="12554"/>
                  </a:cubicBezTo>
                  <a:close/>
                  <a:moveTo>
                    <a:pt x="152400" y="215812"/>
                  </a:moveTo>
                  <a:lnTo>
                    <a:pt x="38100" y="215812"/>
                  </a:lnTo>
                  <a:lnTo>
                    <a:pt x="38100" y="320587"/>
                  </a:lnTo>
                  <a:cubicBezTo>
                    <a:pt x="38100" y="325847"/>
                    <a:pt x="42365" y="330112"/>
                    <a:pt x="47625" y="330112"/>
                  </a:cubicBezTo>
                  <a:lnTo>
                    <a:pt x="152400" y="330112"/>
                  </a:lnTo>
                  <a:lnTo>
                    <a:pt x="152400" y="215812"/>
                  </a:lnTo>
                  <a:close/>
                  <a:moveTo>
                    <a:pt x="295275" y="215812"/>
                  </a:moveTo>
                  <a:lnTo>
                    <a:pt x="190500" y="215812"/>
                  </a:lnTo>
                  <a:lnTo>
                    <a:pt x="190500" y="330112"/>
                  </a:lnTo>
                  <a:lnTo>
                    <a:pt x="295275" y="330112"/>
                  </a:lnTo>
                  <a:cubicBezTo>
                    <a:pt x="300535" y="330112"/>
                    <a:pt x="304800" y="325847"/>
                    <a:pt x="304800" y="320587"/>
                  </a:cubicBezTo>
                  <a:lnTo>
                    <a:pt x="304800" y="225337"/>
                  </a:lnTo>
                  <a:cubicBezTo>
                    <a:pt x="304800" y="220076"/>
                    <a:pt x="300535" y="215812"/>
                    <a:pt x="295275" y="215812"/>
                  </a:cubicBezTo>
                  <a:close/>
                  <a:moveTo>
                    <a:pt x="217932" y="177699"/>
                  </a:moveTo>
                  <a:lnTo>
                    <a:pt x="190500" y="150266"/>
                  </a:lnTo>
                  <a:lnTo>
                    <a:pt x="190500" y="177712"/>
                  </a:lnTo>
                  <a:lnTo>
                    <a:pt x="217932" y="177699"/>
                  </a:lnTo>
                  <a:close/>
                  <a:moveTo>
                    <a:pt x="142875" y="63411"/>
                  </a:moveTo>
                  <a:lnTo>
                    <a:pt x="47625" y="63411"/>
                  </a:lnTo>
                  <a:cubicBezTo>
                    <a:pt x="42365" y="63411"/>
                    <a:pt x="38100" y="67676"/>
                    <a:pt x="38100" y="72936"/>
                  </a:cubicBezTo>
                  <a:lnTo>
                    <a:pt x="38100" y="177712"/>
                  </a:lnTo>
                  <a:lnTo>
                    <a:pt x="152400" y="177712"/>
                  </a:lnTo>
                  <a:lnTo>
                    <a:pt x="152400" y="72936"/>
                  </a:lnTo>
                  <a:cubicBezTo>
                    <a:pt x="152400" y="67676"/>
                    <a:pt x="148135" y="63411"/>
                    <a:pt x="142875" y="63411"/>
                  </a:cubicBezTo>
                  <a:close/>
                </a:path>
              </a:pathLst>
            </a:custGeom>
            <a:solidFill>
              <a:srgbClr val="264150"/>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3716" rIns="0" bIns="34290" numCol="1" spcCol="0" rtlCol="0" fromWordArt="0" anchor="ctr" anchorCtr="0" forceAA="0" compatLnSpc="1">
              <a:prstTxWarp prst="textNoShape">
                <a:avLst/>
              </a:prstTxWarp>
              <a:noAutofit/>
            </a:bodyPr>
            <a:lstStyle/>
            <a:p>
              <a:pPr algn="ctr" defTabSz="685775" fontAlgn="base">
                <a:spcBef>
                  <a:spcPct val="0"/>
                </a:spcBef>
                <a:spcAft>
                  <a:spcPct val="0"/>
                </a:spcAft>
              </a:pPr>
              <a:endParaRPr lang="en-US" sz="1500" b="1"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160430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875E-6 0.04606 L 1.875E-6 2.59259E-6 " pathEditMode="relative" rAng="0" ptsTypes="AA">
                                      <p:cBhvr>
                                        <p:cTn id="9" dur="500" fill="hold"/>
                                        <p:tgtEl>
                                          <p:spTgt spid="2"/>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1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42" presetClass="path" presetSubtype="0" decel="100000" fill="hold" nodeType="withEffect">
                                  <p:stCondLst>
                                    <p:cond delay="0"/>
                                  </p:stCondLst>
                                  <p:childTnLst>
                                    <p:animMotion origin="layout" path="M 4.16667E-6 0.04606 L 4.16667E-6 0 " pathEditMode="relative" rAng="0" ptsTypes="AA">
                                      <p:cBhvr>
                                        <p:cTn id="21" dur="500" fill="hold"/>
                                        <p:tgtEl>
                                          <p:spTgt spid="14"/>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42" presetClass="path" presetSubtype="0" decel="100000" fill="hold" nodeType="withEffect">
                                  <p:stCondLst>
                                    <p:cond delay="0"/>
                                  </p:stCondLst>
                                  <p:childTnLst>
                                    <p:animMotion origin="layout" path="M 4.16667E-6 0.04606 L 4.16667E-6 0 " pathEditMode="relative" rAng="0" ptsTypes="AA">
                                      <p:cBhvr>
                                        <p:cTn id="27" dur="500" fill="hold"/>
                                        <p:tgtEl>
                                          <p:spTgt spid="15"/>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42" presetClass="path" presetSubtype="0" decel="100000" fill="hold" nodeType="withEffect">
                                  <p:stCondLst>
                                    <p:cond delay="0"/>
                                  </p:stCondLst>
                                  <p:childTnLst>
                                    <p:animMotion origin="layout" path="M 4.16667E-6 0.04606 L 4.16667E-6 0 " pathEditMode="relative" rAng="0" ptsTypes="AA">
                                      <p:cBhvr>
                                        <p:cTn id="33" dur="500" fill="hold"/>
                                        <p:tgtEl>
                                          <p:spTgt spid="17"/>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nodeType="withEffect">
                                  <p:stCondLst>
                                    <p:cond delay="0"/>
                                  </p:stCondLst>
                                  <p:childTnLst>
                                    <p:animMotion origin="layout" path="M 4.16667E-6 0.04606 L 4.16667E-6 0 " pathEditMode="relative" rAng="0" ptsTypes="AA">
                                      <p:cBhvr>
                                        <p:cTn id="39" dur="500" fill="hold"/>
                                        <p:tgtEl>
                                          <p:spTgt spid="1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5C3B7A-AB7D-43D2-9BD5-CC9F0EDB6A88}"/>
              </a:ext>
            </a:extLst>
          </p:cNvPr>
          <p:cNvSpPr txBox="1"/>
          <p:nvPr/>
        </p:nvSpPr>
        <p:spPr>
          <a:xfrm>
            <a:off x="467362" y="2716842"/>
            <a:ext cx="992579" cy="253916"/>
          </a:xfrm>
          <a:prstGeom prst="rect">
            <a:avLst/>
          </a:prstGeom>
          <a:noFill/>
        </p:spPr>
        <p:txBody>
          <a:bodyPr wrap="none" rtlCol="0">
            <a:spAutoFit/>
          </a:bodyPr>
          <a:lstStyle/>
          <a:p>
            <a:r>
              <a:rPr lang="en-US" sz="1050" b="1" i="1" dirty="0">
                <a:solidFill>
                  <a:schemeClr val="accent2"/>
                </a:solidFill>
                <a:latin typeface="Space Grotesk" pitchFamily="2" charset="0"/>
                <a:cs typeface="Space Grotesk" pitchFamily="2" charset="0"/>
              </a:rPr>
              <a:t>@_Codrina_</a:t>
            </a:r>
          </a:p>
        </p:txBody>
      </p:sp>
      <p:pic>
        <p:nvPicPr>
          <p:cNvPr id="4" name="Picture 3" descr="Icon&#10;&#10;Description automatically generated">
            <a:extLst>
              <a:ext uri="{FF2B5EF4-FFF2-40B4-BE49-F238E27FC236}">
                <a16:creationId xmlns:a16="http://schemas.microsoft.com/office/drawing/2014/main" id="{1FF2F9E1-C11F-46A1-866B-6E29080D0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382393" y="2760080"/>
            <a:ext cx="125436" cy="167439"/>
          </a:xfrm>
          <a:prstGeom prst="rect">
            <a:avLst/>
          </a:prstGeom>
        </p:spPr>
      </p:pic>
      <p:pic>
        <p:nvPicPr>
          <p:cNvPr id="6" name="Picture 5" descr="A picture containing person, person, wall&#10;&#10;Description automatically generated">
            <a:extLst>
              <a:ext uri="{FF2B5EF4-FFF2-40B4-BE49-F238E27FC236}">
                <a16:creationId xmlns:a16="http://schemas.microsoft.com/office/drawing/2014/main" id="{4296A2EA-48B6-45BB-9432-7AA954234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16" y="1128001"/>
            <a:ext cx="1351544" cy="13501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CCC4101A-BF5C-4922-B76C-99ADAD82B41F}"/>
              </a:ext>
            </a:extLst>
          </p:cNvPr>
          <p:cNvSpPr txBox="1"/>
          <p:nvPr/>
        </p:nvSpPr>
        <p:spPr>
          <a:xfrm>
            <a:off x="2843139" y="1426391"/>
            <a:ext cx="5658921" cy="2354491"/>
          </a:xfrm>
          <a:prstGeom prst="rect">
            <a:avLst/>
          </a:prstGeom>
          <a:noFill/>
        </p:spPr>
        <p:txBody>
          <a:bodyPr wrap="none" rtlCol="0">
            <a:spAutoFit/>
          </a:bodyPr>
          <a:lstStyle/>
          <a:p>
            <a:r>
              <a:rPr lang="en-US" sz="1800" b="1" dirty="0">
                <a:solidFill>
                  <a:srgbClr val="264150"/>
                </a:solidFill>
                <a:latin typeface="Space Grotesk" pitchFamily="2" charset="0"/>
                <a:cs typeface="Space Grotesk" pitchFamily="2" charset="0"/>
              </a:rPr>
              <a:t>Digital Product Manager</a:t>
            </a:r>
            <a:r>
              <a:rPr lang="en-US" sz="1800" b="1" dirty="0">
                <a:solidFill>
                  <a:schemeClr val="accent2"/>
                </a:solidFill>
                <a:latin typeface="Space Grotesk" pitchFamily="2" charset="0"/>
                <a:cs typeface="Space Grotesk" pitchFamily="2" charset="0"/>
              </a:rPr>
              <a:t> </a:t>
            </a:r>
            <a:r>
              <a:rPr lang="en-US" sz="1800" b="1" dirty="0">
                <a:latin typeface="Space Grotesk" pitchFamily="2" charset="0"/>
                <a:cs typeface="Space Grotesk" pitchFamily="2" charset="0"/>
              </a:rPr>
              <a:t>– </a:t>
            </a:r>
            <a:r>
              <a:rPr lang="en-US" sz="1800" i="1" dirty="0">
                <a:latin typeface="Space Grotesk" pitchFamily="2" charset="0"/>
                <a:cs typeface="Space Grotesk" pitchFamily="2" charset="0"/>
              </a:rPr>
              <a:t>FME Italy</a:t>
            </a:r>
          </a:p>
          <a:p>
            <a:endParaRPr lang="en-US" sz="1800" dirty="0">
              <a:latin typeface="Space Grotesk" pitchFamily="2" charset="0"/>
              <a:cs typeface="Space Grotesk" pitchFamily="2" charset="0"/>
            </a:endParaRPr>
          </a:p>
          <a:p>
            <a:r>
              <a:rPr lang="en-US" sz="1800" b="1" dirty="0">
                <a:solidFill>
                  <a:srgbClr val="264150"/>
                </a:solidFill>
                <a:latin typeface="Space Grotesk" pitchFamily="2" charset="0"/>
                <a:cs typeface="Space Grotesk" pitchFamily="2" charset="0"/>
              </a:rPr>
              <a:t>Former Microsoft MVP</a:t>
            </a:r>
            <a:r>
              <a:rPr lang="en-US" sz="1800" b="1" dirty="0">
                <a:solidFill>
                  <a:schemeClr val="accent2"/>
                </a:solidFill>
                <a:latin typeface="Space Grotesk" pitchFamily="2" charset="0"/>
                <a:cs typeface="Space Grotesk" pitchFamily="2" charset="0"/>
              </a:rPr>
              <a:t> </a:t>
            </a:r>
            <a:r>
              <a:rPr lang="en-US" sz="1800" dirty="0">
                <a:latin typeface="Space Grotesk" pitchFamily="2" charset="0"/>
                <a:cs typeface="Space Grotesk" pitchFamily="2" charset="0"/>
              </a:rPr>
              <a:t>– </a:t>
            </a:r>
            <a:r>
              <a:rPr lang="en-US" sz="1800" i="1" dirty="0">
                <a:latin typeface="Space Grotesk" pitchFamily="2" charset="0"/>
                <a:cs typeface="Space Grotesk" pitchFamily="2" charset="0"/>
              </a:rPr>
              <a:t>Developer  Technologies</a:t>
            </a:r>
          </a:p>
          <a:p>
            <a:endParaRPr lang="en-US" sz="1800" dirty="0">
              <a:latin typeface="Space Grotesk" pitchFamily="2" charset="0"/>
              <a:cs typeface="Space Grotesk" pitchFamily="2" charset="0"/>
            </a:endParaRPr>
          </a:p>
          <a:p>
            <a:r>
              <a:rPr lang="en-US" sz="1800" b="1" dirty="0">
                <a:solidFill>
                  <a:srgbClr val="264150"/>
                </a:solidFill>
                <a:latin typeface="Space Grotesk" pitchFamily="2" charset="0"/>
                <a:cs typeface="Space Grotesk" pitchFamily="2" charset="0"/>
              </a:rPr>
              <a:t>Coach</a:t>
            </a:r>
            <a:r>
              <a:rPr lang="en-US" sz="1800" dirty="0">
                <a:latin typeface="Space Grotesk" pitchFamily="2" charset="0"/>
                <a:cs typeface="Space Grotesk" pitchFamily="2" charset="0"/>
              </a:rPr>
              <a:t> - </a:t>
            </a:r>
            <a:r>
              <a:rPr lang="en-US" sz="1800" i="1" dirty="0">
                <a:latin typeface="Space Grotesk" pitchFamily="2" charset="0"/>
                <a:cs typeface="Space Grotesk" pitchFamily="2" charset="0"/>
                <a:hlinkClick r:id="rId4">
                  <a:extLst>
                    <a:ext uri="{A12FA001-AC4F-418D-AE19-62706E023703}">
                      <ahyp:hlinkClr xmlns:ahyp="http://schemas.microsoft.com/office/drawing/2018/hyperlinkcolor" val="tx"/>
                    </a:ext>
                  </a:extLst>
                </a:hlinkClick>
              </a:rPr>
              <a:t>https://codingcoach.io/</a:t>
            </a:r>
            <a:r>
              <a:rPr lang="en-US" sz="1800" i="1" dirty="0">
                <a:latin typeface="Space Grotesk" pitchFamily="2" charset="0"/>
                <a:cs typeface="Space Grotesk" pitchFamily="2" charset="0"/>
              </a:rPr>
              <a:t> </a:t>
            </a:r>
            <a:br>
              <a:rPr lang="en-US" sz="1800" dirty="0">
                <a:latin typeface="Space Grotesk" pitchFamily="2" charset="0"/>
                <a:cs typeface="Space Grotesk" pitchFamily="2" charset="0"/>
              </a:rPr>
            </a:br>
            <a:br>
              <a:rPr lang="en-US" sz="1800" dirty="0">
                <a:latin typeface="Space Grotesk" pitchFamily="2" charset="0"/>
                <a:cs typeface="Space Grotesk" pitchFamily="2" charset="0"/>
              </a:rPr>
            </a:br>
            <a:r>
              <a:rPr lang="en-US" sz="1800" b="1" dirty="0">
                <a:solidFill>
                  <a:srgbClr val="264150"/>
                </a:solidFill>
                <a:latin typeface="Space Grotesk" pitchFamily="2" charset="0"/>
                <a:cs typeface="Space Grotesk" pitchFamily="2" charset="0"/>
              </a:rPr>
              <a:t>Mentor</a:t>
            </a:r>
          </a:p>
          <a:p>
            <a:endParaRPr lang="en-US" sz="1050" dirty="0">
              <a:latin typeface="Space Grotesk" pitchFamily="2" charset="0"/>
              <a:cs typeface="Space Grotesk" pitchFamily="2" charset="0"/>
            </a:endParaRPr>
          </a:p>
          <a:p>
            <a:endParaRPr lang="en-US" sz="1050" dirty="0">
              <a:latin typeface="Space Grotesk" pitchFamily="2" charset="0"/>
              <a:cs typeface="Space Grotesk" pitchFamily="2" charset="0"/>
            </a:endParaRPr>
          </a:p>
        </p:txBody>
      </p:sp>
      <p:pic>
        <p:nvPicPr>
          <p:cNvPr id="8" name="Picture 7">
            <a:extLst>
              <a:ext uri="{FF2B5EF4-FFF2-40B4-BE49-F238E27FC236}">
                <a16:creationId xmlns:a16="http://schemas.microsoft.com/office/drawing/2014/main" id="{C6D36E72-D497-4206-AFDA-CCE71E90EE2E}"/>
              </a:ext>
            </a:extLst>
          </p:cNvPr>
          <p:cNvPicPr>
            <a:picLocks noChangeAspect="1"/>
          </p:cNvPicPr>
          <p:nvPr/>
        </p:nvPicPr>
        <p:blipFill>
          <a:blip r:embed="rId5"/>
          <a:stretch>
            <a:fillRect/>
          </a:stretch>
        </p:blipFill>
        <p:spPr>
          <a:xfrm>
            <a:off x="536116" y="3228559"/>
            <a:ext cx="1495961" cy="1510208"/>
          </a:xfrm>
          <a:prstGeom prst="rect">
            <a:avLst/>
          </a:prstGeom>
        </p:spPr>
      </p:pic>
      <p:sp>
        <p:nvSpPr>
          <p:cNvPr id="9" name="Title 8">
            <a:extLst>
              <a:ext uri="{FF2B5EF4-FFF2-40B4-BE49-F238E27FC236}">
                <a16:creationId xmlns:a16="http://schemas.microsoft.com/office/drawing/2014/main" id="{741FCDBF-EDC4-4230-B77B-DA53C3AC6E3B}"/>
              </a:ext>
            </a:extLst>
          </p:cNvPr>
          <p:cNvSpPr>
            <a:spLocks noGrp="1"/>
          </p:cNvSpPr>
          <p:nvPr>
            <p:ph type="title"/>
          </p:nvPr>
        </p:nvSpPr>
        <p:spPr>
          <a:xfrm>
            <a:off x="467362" y="248128"/>
            <a:ext cx="7622177" cy="497087"/>
          </a:xfrm>
        </p:spPr>
        <p:txBody>
          <a:bodyPr>
            <a:normAutofit fontScale="90000"/>
          </a:bodyPr>
          <a:lstStyle/>
          <a:p>
            <a:r>
              <a:rPr lang="en-US" dirty="0">
                <a:solidFill>
                  <a:schemeClr val="accent2"/>
                </a:solidFill>
                <a:latin typeface="Space Grotesk" pitchFamily="2" charset="0"/>
                <a:cs typeface="Space Grotesk" pitchFamily="2" charset="0"/>
              </a:rPr>
              <a:t>About</a:t>
            </a:r>
            <a:r>
              <a:rPr lang="en-US" dirty="0">
                <a:solidFill>
                  <a:schemeClr val="accent2"/>
                </a:solidFill>
              </a:rPr>
              <a:t> me</a:t>
            </a:r>
          </a:p>
        </p:txBody>
      </p:sp>
    </p:spTree>
    <p:extLst>
      <p:ext uri="{BB962C8B-B14F-4D97-AF65-F5344CB8AC3E}">
        <p14:creationId xmlns:p14="http://schemas.microsoft.com/office/powerpoint/2010/main" val="208314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4D5FB243-B6D9-D1B0-5CEB-5E2AB44F5D6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EA505F-904F-1DA8-FB73-E72AB6FC9BA5}"/>
              </a:ext>
            </a:extLst>
          </p:cNvPr>
          <p:cNvSpPr txBox="1"/>
          <p:nvPr/>
        </p:nvSpPr>
        <p:spPr>
          <a:xfrm>
            <a:off x="196298" y="4493032"/>
            <a:ext cx="2421082" cy="415498"/>
          </a:xfrm>
          <a:prstGeom prst="rect">
            <a:avLst/>
          </a:prstGeom>
          <a:noFill/>
        </p:spPr>
        <p:txBody>
          <a:bodyPr wrap="square" rtlCol="0">
            <a:spAutoFit/>
          </a:bodyPr>
          <a:lstStyle/>
          <a:p>
            <a:r>
              <a:rPr lang="en-US" sz="1050">
                <a:solidFill>
                  <a:schemeClr val="tx2">
                    <a:lumMod val="50000"/>
                  </a:schemeClr>
                </a:solidFill>
                <a:latin typeface="Space Grotesk" pitchFamily="2" charset="77"/>
                <a:cs typeface="Space Grotesk" pitchFamily="2" charset="77"/>
              </a:rPr>
              <a:t>aka.ms/</a:t>
            </a:r>
            <a:r>
              <a:rPr lang="en-US" sz="1050" err="1">
                <a:solidFill>
                  <a:schemeClr val="tx2">
                    <a:lumMod val="50000"/>
                  </a:schemeClr>
                </a:solidFill>
                <a:latin typeface="Space Grotesk" pitchFamily="2" charset="77"/>
                <a:cs typeface="Space Grotesk" pitchFamily="2" charset="77"/>
              </a:rPr>
              <a:t>csdevkit</a:t>
            </a:r>
            <a:endParaRPr lang="en-US" sz="1050">
              <a:solidFill>
                <a:schemeClr val="tx2">
                  <a:lumMod val="50000"/>
                </a:schemeClr>
              </a:solidFill>
              <a:latin typeface="Space Grotesk" pitchFamily="2" charset="77"/>
              <a:cs typeface="Space Grotesk" pitchFamily="2" charset="77"/>
            </a:endParaRPr>
          </a:p>
          <a:p>
            <a:r>
              <a:rPr lang="en-US" sz="1050">
                <a:solidFill>
                  <a:schemeClr val="tx2">
                    <a:lumMod val="50000"/>
                  </a:schemeClr>
                </a:solidFill>
                <a:latin typeface="Space Grotesk" pitchFamily="2" charset="77"/>
                <a:cs typeface="Space Grotesk" pitchFamily="2" charset="77"/>
              </a:rPr>
              <a:t>aka.ms/</a:t>
            </a:r>
            <a:r>
              <a:rPr lang="en-US" sz="1050" err="1">
                <a:solidFill>
                  <a:schemeClr val="tx2">
                    <a:lumMod val="50000"/>
                  </a:schemeClr>
                </a:solidFill>
                <a:latin typeface="Space Grotesk" pitchFamily="2" charset="77"/>
                <a:cs typeface="Space Grotesk" pitchFamily="2" charset="77"/>
              </a:rPr>
              <a:t>mauidevkit</a:t>
            </a:r>
            <a:endParaRPr lang="en-US" sz="1050">
              <a:solidFill>
                <a:schemeClr val="tx2">
                  <a:lumMod val="50000"/>
                </a:schemeClr>
              </a:solidFill>
              <a:latin typeface="Space Grotesk" pitchFamily="2" charset="77"/>
              <a:cs typeface="Space Grotesk" pitchFamily="2" charset="77"/>
            </a:endParaRPr>
          </a:p>
        </p:txBody>
      </p:sp>
    </p:spTree>
    <p:extLst>
      <p:ext uri="{BB962C8B-B14F-4D97-AF65-F5344CB8AC3E}">
        <p14:creationId xmlns:p14="http://schemas.microsoft.com/office/powerpoint/2010/main" val="356214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71EC82-E4CB-41D3-B9E4-16CB9F0F8354}"/>
              </a:ext>
            </a:extLst>
          </p:cNvPr>
          <p:cNvSpPr>
            <a:spLocks noGrp="1"/>
          </p:cNvSpPr>
          <p:nvPr>
            <p:ph type="title"/>
          </p:nvPr>
        </p:nvSpPr>
        <p:spPr>
          <a:xfrm>
            <a:off x="311700" y="116839"/>
            <a:ext cx="8520600" cy="572700"/>
          </a:xfrm>
        </p:spPr>
        <p:txBody>
          <a:bodyPr>
            <a:normAutofit fontScale="90000"/>
          </a:bodyPr>
          <a:lstStyle/>
          <a:p>
            <a:r>
              <a:rPr lang="en-US" b="0" dirty="0">
                <a:latin typeface="+mj-lt"/>
              </a:rPr>
              <a:t>Visual Studio Code extension  </a:t>
            </a:r>
            <a:br>
              <a:rPr lang="en-US" b="0" dirty="0">
                <a:latin typeface="+mj-lt"/>
              </a:rPr>
            </a:br>
            <a:endParaRPr lang="en-US" dirty="0"/>
          </a:p>
        </p:txBody>
      </p:sp>
      <p:pic>
        <p:nvPicPr>
          <p:cNvPr id="7" name="Picture 6" descr="A diagram of a software development&#10;&#10;Description automatically generated">
            <a:extLst>
              <a:ext uri="{FF2B5EF4-FFF2-40B4-BE49-F238E27FC236}">
                <a16:creationId xmlns:a16="http://schemas.microsoft.com/office/drawing/2014/main" id="{D6445719-DA3E-464A-AEDE-00AFEA307578}"/>
              </a:ext>
            </a:extLst>
          </p:cNvPr>
          <p:cNvPicPr>
            <a:picLocks noChangeAspect="1"/>
          </p:cNvPicPr>
          <p:nvPr/>
        </p:nvPicPr>
        <p:blipFill>
          <a:blip r:embed="rId3"/>
          <a:stretch>
            <a:fillRect/>
          </a:stretch>
        </p:blipFill>
        <p:spPr>
          <a:xfrm>
            <a:off x="3428727" y="702088"/>
            <a:ext cx="4900960" cy="2016022"/>
          </a:xfrm>
          <a:prstGeom prst="rect">
            <a:avLst/>
          </a:prstGeom>
        </p:spPr>
      </p:pic>
      <p:sp>
        <p:nvSpPr>
          <p:cNvPr id="15" name="TextBox 14">
            <a:extLst>
              <a:ext uri="{FF2B5EF4-FFF2-40B4-BE49-F238E27FC236}">
                <a16:creationId xmlns:a16="http://schemas.microsoft.com/office/drawing/2014/main" id="{828C5B54-1180-4C2B-B20E-A9ED95F69413}"/>
              </a:ext>
            </a:extLst>
          </p:cNvPr>
          <p:cNvSpPr txBox="1"/>
          <p:nvPr/>
        </p:nvSpPr>
        <p:spPr>
          <a:xfrm>
            <a:off x="382626" y="3089577"/>
            <a:ext cx="2946787" cy="1569660"/>
          </a:xfrm>
          <a:prstGeom prst="rect">
            <a:avLst/>
          </a:prstGeom>
          <a:noFill/>
        </p:spPr>
        <p:txBody>
          <a:bodyPr wrap="square">
            <a:spAutoFit/>
          </a:bodyPr>
          <a:lstStyle/>
          <a:p>
            <a:r>
              <a:rPr lang="en-US" sz="1600" dirty="0">
                <a:latin typeface="Space Grotesk" pitchFamily="2" charset="0"/>
                <a:cs typeface="Space Grotesk" pitchFamily="2" charset="0"/>
              </a:rPr>
              <a:t>Along with the </a:t>
            </a:r>
            <a:r>
              <a:rPr lang="en-US" sz="1600" b="1" dirty="0" err="1">
                <a:solidFill>
                  <a:srgbClr val="264150"/>
                </a:solidFill>
                <a:latin typeface="Space Grotesk" pitchFamily="2" charset="0"/>
                <a:cs typeface="Space Grotesk" pitchFamily="2" charset="0"/>
              </a:rPr>
              <a:t>IntelliCode</a:t>
            </a:r>
            <a:r>
              <a:rPr lang="en-US" sz="1600" dirty="0">
                <a:latin typeface="Space Grotesk" pitchFamily="2" charset="0"/>
                <a:cs typeface="Space Grotesk" pitchFamily="2" charset="0"/>
              </a:rPr>
              <a:t> for C# Dev Kit extension, you get AI-assisted features such as whole-line completions and starred suggestions as you type.</a:t>
            </a:r>
          </a:p>
        </p:txBody>
      </p:sp>
      <p:pic>
        <p:nvPicPr>
          <p:cNvPr id="17" name="Picture 16" descr="A screen shot of a computer program&#10;&#10;Description automatically generated">
            <a:extLst>
              <a:ext uri="{FF2B5EF4-FFF2-40B4-BE49-F238E27FC236}">
                <a16:creationId xmlns:a16="http://schemas.microsoft.com/office/drawing/2014/main" id="{43C8AAA4-01C7-431D-88EB-E01B8038AA0E}"/>
              </a:ext>
            </a:extLst>
          </p:cNvPr>
          <p:cNvPicPr>
            <a:picLocks noChangeAspect="1"/>
          </p:cNvPicPr>
          <p:nvPr/>
        </p:nvPicPr>
        <p:blipFill>
          <a:blip r:embed="rId4"/>
          <a:stretch>
            <a:fillRect/>
          </a:stretch>
        </p:blipFill>
        <p:spPr>
          <a:xfrm>
            <a:off x="3727691" y="2942244"/>
            <a:ext cx="4644086" cy="1386081"/>
          </a:xfrm>
          <a:prstGeom prst="rect">
            <a:avLst/>
          </a:prstGeom>
        </p:spPr>
      </p:pic>
      <p:sp>
        <p:nvSpPr>
          <p:cNvPr id="19" name="TextBox 18">
            <a:extLst>
              <a:ext uri="{FF2B5EF4-FFF2-40B4-BE49-F238E27FC236}">
                <a16:creationId xmlns:a16="http://schemas.microsoft.com/office/drawing/2014/main" id="{74FB00A8-DDF5-4FEC-8799-6CF7EBEC0024}"/>
              </a:ext>
            </a:extLst>
          </p:cNvPr>
          <p:cNvSpPr txBox="1"/>
          <p:nvPr/>
        </p:nvSpPr>
        <p:spPr>
          <a:xfrm>
            <a:off x="3102947" y="4552460"/>
            <a:ext cx="2946787" cy="369332"/>
          </a:xfrm>
          <a:prstGeom prst="rect">
            <a:avLst/>
          </a:prstGeom>
          <a:noFill/>
        </p:spPr>
        <p:txBody>
          <a:bodyPr wrap="square">
            <a:spAutoFit/>
          </a:bodyPr>
          <a:lstStyle/>
          <a:p>
            <a:r>
              <a:rPr lang="en-US" sz="1800" b="1" dirty="0">
                <a:solidFill>
                  <a:srgbClr val="264150"/>
                </a:solidFill>
              </a:rPr>
              <a:t>Debug to </a:t>
            </a:r>
            <a:r>
              <a:rPr lang="en-US" sz="1800" b="1" dirty="0">
                <a:solidFill>
                  <a:srgbClr val="264150"/>
                </a:solidFill>
                <a:latin typeface="Space Grotesk" pitchFamily="2" charset="0"/>
                <a:cs typeface="Space Grotesk" pitchFamily="2" charset="0"/>
              </a:rPr>
              <a:t>any</a:t>
            </a:r>
            <a:r>
              <a:rPr lang="en-US" sz="1800" b="1" dirty="0">
                <a:solidFill>
                  <a:srgbClr val="264150"/>
                </a:solidFill>
              </a:rPr>
              <a:t> target !</a:t>
            </a:r>
          </a:p>
        </p:txBody>
      </p:sp>
      <p:pic>
        <p:nvPicPr>
          <p:cNvPr id="21" name="Picture 20">
            <a:extLst>
              <a:ext uri="{FF2B5EF4-FFF2-40B4-BE49-F238E27FC236}">
                <a16:creationId xmlns:a16="http://schemas.microsoft.com/office/drawing/2014/main" id="{D236B1A4-2AFF-4CE8-A7F4-7DB03201B721}"/>
              </a:ext>
            </a:extLst>
          </p:cNvPr>
          <p:cNvPicPr>
            <a:picLocks noChangeAspect="1"/>
          </p:cNvPicPr>
          <p:nvPr/>
        </p:nvPicPr>
        <p:blipFill>
          <a:blip r:embed="rId5"/>
          <a:stretch>
            <a:fillRect/>
          </a:stretch>
        </p:blipFill>
        <p:spPr>
          <a:xfrm>
            <a:off x="382625" y="758076"/>
            <a:ext cx="2026112" cy="1976614"/>
          </a:xfrm>
          <a:prstGeom prst="ellipse">
            <a:avLst/>
          </a:prstGeom>
          <a:ln>
            <a:noFill/>
          </a:ln>
          <a:effectLst>
            <a:softEdge rad="112500"/>
          </a:effectLst>
        </p:spPr>
      </p:pic>
    </p:spTree>
    <p:extLst>
      <p:ext uri="{BB962C8B-B14F-4D97-AF65-F5344CB8AC3E}">
        <p14:creationId xmlns:p14="http://schemas.microsoft.com/office/powerpoint/2010/main" val="1257589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0F4AF0-240A-46D4-AFC9-ED98661FEEFF}"/>
              </a:ext>
            </a:extLst>
          </p:cNvPr>
          <p:cNvSpPr/>
          <p:nvPr/>
        </p:nvSpPr>
        <p:spPr>
          <a:xfrm>
            <a:off x="5900296" y="929277"/>
            <a:ext cx="1972015" cy="253916"/>
          </a:xfrm>
          <a:prstGeom prst="rect">
            <a:avLst/>
          </a:prstGeom>
        </p:spPr>
        <p:txBody>
          <a:bodyPr wrap="none">
            <a:spAutoFit/>
          </a:bodyPr>
          <a:lstStyle/>
          <a:p>
            <a:r>
              <a:rPr lang="en-US" sz="1050" dirty="0">
                <a:solidFill>
                  <a:srgbClr val="264150"/>
                </a:solidFill>
              </a:rPr>
              <a:t>dotnet new </a:t>
            </a:r>
            <a:r>
              <a:rPr lang="en-US" sz="1050" dirty="0" err="1">
                <a:solidFill>
                  <a:srgbClr val="264150"/>
                </a:solidFill>
              </a:rPr>
              <a:t>maui</a:t>
            </a:r>
            <a:r>
              <a:rPr lang="en-US" sz="1050" dirty="0">
                <a:solidFill>
                  <a:srgbClr val="264150"/>
                </a:solidFill>
              </a:rPr>
              <a:t> -n </a:t>
            </a:r>
            <a:r>
              <a:rPr lang="en-US" sz="1050" dirty="0" err="1">
                <a:solidFill>
                  <a:srgbClr val="264150"/>
                </a:solidFill>
              </a:rPr>
              <a:t>HelloMaui</a:t>
            </a:r>
            <a:endParaRPr lang="en-US" sz="1050" dirty="0">
              <a:solidFill>
                <a:srgbClr val="264150"/>
              </a:solidFill>
            </a:endParaRPr>
          </a:p>
        </p:txBody>
      </p:sp>
      <p:sp>
        <p:nvSpPr>
          <p:cNvPr id="5" name="Rectangle 4">
            <a:extLst>
              <a:ext uri="{FF2B5EF4-FFF2-40B4-BE49-F238E27FC236}">
                <a16:creationId xmlns:a16="http://schemas.microsoft.com/office/drawing/2014/main" id="{37BBA73E-E23D-4389-96E7-AFED60EA4FD8}"/>
              </a:ext>
            </a:extLst>
          </p:cNvPr>
          <p:cNvSpPr/>
          <p:nvPr/>
        </p:nvSpPr>
        <p:spPr>
          <a:xfrm>
            <a:off x="5900296" y="1267813"/>
            <a:ext cx="1154483" cy="253916"/>
          </a:xfrm>
          <a:prstGeom prst="rect">
            <a:avLst/>
          </a:prstGeom>
        </p:spPr>
        <p:txBody>
          <a:bodyPr wrap="none">
            <a:spAutoFit/>
          </a:bodyPr>
          <a:lstStyle/>
          <a:p>
            <a:r>
              <a:rPr lang="en-US" sz="1050" dirty="0" err="1">
                <a:solidFill>
                  <a:srgbClr val="264150"/>
                </a:solidFill>
              </a:rPr>
              <a:t>mkdir</a:t>
            </a:r>
            <a:r>
              <a:rPr lang="en-US" sz="1050" dirty="0"/>
              <a:t> </a:t>
            </a:r>
            <a:r>
              <a:rPr lang="en-US" sz="1050" dirty="0" err="1"/>
              <a:t>HelloMaui</a:t>
            </a:r>
            <a:endParaRPr lang="en-US" sz="1050" dirty="0"/>
          </a:p>
        </p:txBody>
      </p:sp>
      <p:sp>
        <p:nvSpPr>
          <p:cNvPr id="6" name="Rectangle 5">
            <a:extLst>
              <a:ext uri="{FF2B5EF4-FFF2-40B4-BE49-F238E27FC236}">
                <a16:creationId xmlns:a16="http://schemas.microsoft.com/office/drawing/2014/main" id="{9A0A6678-72A5-4790-B7DB-26F1858E627F}"/>
              </a:ext>
            </a:extLst>
          </p:cNvPr>
          <p:cNvSpPr/>
          <p:nvPr/>
        </p:nvSpPr>
        <p:spPr>
          <a:xfrm>
            <a:off x="5900295" y="1592514"/>
            <a:ext cx="4572000" cy="415498"/>
          </a:xfrm>
          <a:prstGeom prst="rect">
            <a:avLst/>
          </a:prstGeom>
        </p:spPr>
        <p:txBody>
          <a:bodyPr>
            <a:spAutoFit/>
          </a:bodyPr>
          <a:lstStyle/>
          <a:p>
            <a:r>
              <a:rPr lang="en-US" sz="1050" dirty="0">
                <a:solidFill>
                  <a:srgbClr val="264150"/>
                </a:solidFill>
              </a:rPr>
              <a:t>cd </a:t>
            </a:r>
            <a:r>
              <a:rPr lang="en-US" sz="1050" dirty="0" err="1">
                <a:solidFill>
                  <a:srgbClr val="264150"/>
                </a:solidFill>
              </a:rPr>
              <a:t>HelloMaui</a:t>
            </a:r>
            <a:endParaRPr lang="en-US" sz="1050" dirty="0">
              <a:solidFill>
                <a:srgbClr val="264150"/>
              </a:solidFill>
            </a:endParaRPr>
          </a:p>
          <a:p>
            <a:r>
              <a:rPr lang="en-US" sz="1050" dirty="0">
                <a:solidFill>
                  <a:srgbClr val="264150"/>
                </a:solidFill>
              </a:rPr>
              <a:t>dotnet </a:t>
            </a:r>
            <a:r>
              <a:rPr lang="en-US" sz="1050" dirty="0" err="1">
                <a:solidFill>
                  <a:srgbClr val="264150"/>
                </a:solidFill>
              </a:rPr>
              <a:t>newmaui</a:t>
            </a:r>
            <a:endParaRPr lang="en-US" sz="1050" dirty="0">
              <a:solidFill>
                <a:srgbClr val="264150"/>
              </a:solidFill>
            </a:endParaRPr>
          </a:p>
        </p:txBody>
      </p:sp>
      <p:pic>
        <p:nvPicPr>
          <p:cNvPr id="8" name="Graphic 7">
            <a:extLst>
              <a:ext uri="{FF2B5EF4-FFF2-40B4-BE49-F238E27FC236}">
                <a16:creationId xmlns:a16="http://schemas.microsoft.com/office/drawing/2014/main" id="{7D473629-E956-4D06-81A9-451AD834DC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10114" y="3248025"/>
            <a:ext cx="1933575" cy="1438275"/>
          </a:xfrm>
          <a:prstGeom prst="rect">
            <a:avLst/>
          </a:prstGeom>
        </p:spPr>
      </p:pic>
      <p:pic>
        <p:nvPicPr>
          <p:cNvPr id="9" name="Picture 8" descr="Icon&#10;&#10;Description automatically generated">
            <a:extLst>
              <a:ext uri="{FF2B5EF4-FFF2-40B4-BE49-F238E27FC236}">
                <a16:creationId xmlns:a16="http://schemas.microsoft.com/office/drawing/2014/main" id="{A2BBB7ED-F33F-4745-8724-C6D8E3BB3F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2587" y="4686300"/>
            <a:ext cx="207374" cy="276815"/>
          </a:xfrm>
          <a:prstGeom prst="rect">
            <a:avLst/>
          </a:prstGeom>
        </p:spPr>
      </p:pic>
      <p:sp>
        <p:nvSpPr>
          <p:cNvPr id="3" name="Title 2">
            <a:extLst>
              <a:ext uri="{FF2B5EF4-FFF2-40B4-BE49-F238E27FC236}">
                <a16:creationId xmlns:a16="http://schemas.microsoft.com/office/drawing/2014/main" id="{6E71EC82-E4CB-41D3-B9E4-16CB9F0F8354}"/>
              </a:ext>
            </a:extLst>
          </p:cNvPr>
          <p:cNvSpPr>
            <a:spLocks noGrp="1"/>
          </p:cNvSpPr>
          <p:nvPr>
            <p:ph type="title"/>
          </p:nvPr>
        </p:nvSpPr>
        <p:spPr>
          <a:xfrm>
            <a:off x="263872" y="198083"/>
            <a:ext cx="8520600" cy="572700"/>
          </a:xfrm>
        </p:spPr>
        <p:txBody>
          <a:bodyPr/>
          <a:lstStyle/>
          <a:p>
            <a:r>
              <a:rPr lang="en-US" b="0" dirty="0">
                <a:latin typeface="+mj-lt"/>
              </a:rPr>
              <a:t>.NET CLI</a:t>
            </a:r>
            <a:br>
              <a:rPr lang="en-US" b="0" dirty="0">
                <a:latin typeface="+mj-lt"/>
              </a:rPr>
            </a:br>
            <a:endParaRPr lang="en-US" dirty="0"/>
          </a:p>
        </p:txBody>
      </p:sp>
      <p:pic>
        <p:nvPicPr>
          <p:cNvPr id="10" name="Picture 9" descr="Graphical user interface, text&#10;&#10;Description automatically generated">
            <a:extLst>
              <a:ext uri="{FF2B5EF4-FFF2-40B4-BE49-F238E27FC236}">
                <a16:creationId xmlns:a16="http://schemas.microsoft.com/office/drawing/2014/main" id="{63DF207A-964A-43F8-B480-770D79658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872" y="1439577"/>
            <a:ext cx="5150681" cy="2564625"/>
          </a:xfrm>
          <a:prstGeom prst="rect">
            <a:avLst/>
          </a:prstGeom>
        </p:spPr>
      </p:pic>
      <p:sp>
        <p:nvSpPr>
          <p:cNvPr id="12" name="TextBox 11">
            <a:extLst>
              <a:ext uri="{FF2B5EF4-FFF2-40B4-BE49-F238E27FC236}">
                <a16:creationId xmlns:a16="http://schemas.microsoft.com/office/drawing/2014/main" id="{E959D2A6-4C75-48F1-B3CB-424DD2678E06}"/>
              </a:ext>
            </a:extLst>
          </p:cNvPr>
          <p:cNvSpPr txBox="1"/>
          <p:nvPr/>
        </p:nvSpPr>
        <p:spPr>
          <a:xfrm>
            <a:off x="5900295" y="2325001"/>
            <a:ext cx="5358384" cy="253916"/>
          </a:xfrm>
          <a:prstGeom prst="rect">
            <a:avLst/>
          </a:prstGeom>
          <a:noFill/>
        </p:spPr>
        <p:txBody>
          <a:bodyPr wrap="square">
            <a:spAutoFit/>
          </a:bodyPr>
          <a:lstStyle/>
          <a:p>
            <a:r>
              <a:rPr lang="en-US" sz="1050" b="1" dirty="0">
                <a:solidFill>
                  <a:srgbClr val="264150"/>
                </a:solidFill>
              </a:rPr>
              <a:t>dotnet build -</a:t>
            </a:r>
            <a:r>
              <a:rPr lang="en-US" sz="1050" b="1" dirty="0" err="1">
                <a:solidFill>
                  <a:srgbClr val="264150"/>
                </a:solidFill>
              </a:rPr>
              <a:t>t:Run</a:t>
            </a:r>
            <a:r>
              <a:rPr lang="en-US" sz="1050" b="1" dirty="0">
                <a:solidFill>
                  <a:srgbClr val="264150"/>
                </a:solidFill>
              </a:rPr>
              <a:t> -f net8.0 -android</a:t>
            </a:r>
          </a:p>
        </p:txBody>
      </p:sp>
    </p:spTree>
    <p:extLst>
      <p:ext uri="{BB962C8B-B14F-4D97-AF65-F5344CB8AC3E}">
        <p14:creationId xmlns:p14="http://schemas.microsoft.com/office/powerpoint/2010/main" val="36141059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320235" y="407850"/>
            <a:ext cx="8741880" cy="674749"/>
          </a:xfrm>
        </p:spPr>
        <p:txBody>
          <a:bodyPr>
            <a:normAutofit/>
          </a:bodyPr>
          <a:lstStyle/>
          <a:p>
            <a:r>
              <a:rPr lang="en-US" sz="27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320235" y="1361950"/>
            <a:ext cx="4230003" cy="884558"/>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12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0" y="2943521"/>
              <a:ext cx="4220492" cy="246100"/>
            </a:xfrm>
            <a:prstGeom prst="rect">
              <a:avLst/>
            </a:prstGeom>
            <a:noFill/>
          </p:spPr>
          <p:txBody>
            <a:bodyPr wrap="square" lIns="0" tIns="0" rIns="0" bIns="0" rtlCol="0">
              <a:spAutoFit/>
            </a:bodyPr>
            <a:lstStyle/>
            <a:p>
              <a:pPr defTabSz="685775">
                <a:spcAft>
                  <a:spcPts val="294"/>
                </a:spcAft>
                <a:buClr>
                  <a:srgbClr val="0078D3"/>
                </a:buClr>
                <a:defRPr/>
              </a:pPr>
              <a:r>
                <a:rPr lang="en-US" sz="1176" kern="1200">
                  <a:solidFill>
                    <a:srgbClr val="FFFFFF"/>
                  </a:solidFill>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6"/>
              <a:ext cx="4667413" cy="350750"/>
            </a:xfrm>
            <a:prstGeom prst="rect">
              <a:avLst/>
            </a:prstGeom>
            <a:noFill/>
          </p:spPr>
          <p:txBody>
            <a:bodyPr wrap="square" lIns="0" tIns="0" rIns="0" bIns="0" rtlCol="0">
              <a:spAutoFit/>
            </a:bodyPr>
            <a:lstStyle/>
            <a:p>
              <a:pPr defTabSz="685800">
                <a:lnSpc>
                  <a:spcPct val="95000"/>
                </a:lnSpc>
                <a:spcAft>
                  <a:spcPts val="432"/>
                </a:spcAft>
                <a:buClr>
                  <a:srgbClr val="50E6FF"/>
                </a:buClr>
                <a:defRPr/>
              </a:pPr>
              <a:r>
                <a:rPr lang="en-US" sz="882" kern="1200" dirty="0">
                  <a:solidFill>
                    <a:srgbClr val="FFFFFF"/>
                  </a:solidFill>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320235" y="2339597"/>
            <a:ext cx="4230003" cy="884558"/>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12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0" y="2822877"/>
              <a:ext cx="4220492" cy="246100"/>
            </a:xfrm>
            <a:prstGeom prst="rect">
              <a:avLst/>
            </a:prstGeom>
            <a:noFill/>
          </p:spPr>
          <p:txBody>
            <a:bodyPr wrap="square" lIns="0" tIns="0" rIns="0" bIns="0" rtlCol="0">
              <a:spAutoFit/>
            </a:bodyPr>
            <a:lstStyle/>
            <a:p>
              <a:pPr defTabSz="685775">
                <a:spcAft>
                  <a:spcPts val="294"/>
                </a:spcAft>
                <a:buClr>
                  <a:srgbClr val="0078D3"/>
                </a:buClr>
                <a:defRPr/>
              </a:pPr>
              <a:r>
                <a:rPr lang="en-US" sz="1176" kern="1200">
                  <a:solidFill>
                    <a:srgbClr val="FFFFFF"/>
                  </a:solidFill>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50"/>
            </a:xfrm>
            <a:prstGeom prst="rect">
              <a:avLst/>
            </a:prstGeom>
            <a:noFill/>
          </p:spPr>
          <p:txBody>
            <a:bodyPr wrap="square" lIns="0" tIns="0" rIns="0" bIns="0" rtlCol="0">
              <a:spAutoFit/>
            </a:bodyPr>
            <a:lstStyle/>
            <a:p>
              <a:pPr defTabSz="685775">
                <a:lnSpc>
                  <a:spcPct val="95000"/>
                </a:lnSpc>
                <a:spcAft>
                  <a:spcPts val="432"/>
                </a:spcAft>
                <a:buClr>
                  <a:srgbClr val="50E6FF"/>
                </a:buClr>
                <a:defRPr/>
              </a:pPr>
              <a:r>
                <a:rPr lang="en-US" sz="882" kern="1200">
                  <a:solidFill>
                    <a:srgbClr val="FFFFFF"/>
                  </a:solidFill>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lang="en-US" sz="882" kern="1200" err="1">
                  <a:solidFill>
                    <a:srgbClr val="FFFFFF"/>
                  </a:solidFill>
                  <a:latin typeface="Open Sans" panose="020B0606030504020204" pitchFamily="34" charset="0"/>
                  <a:ea typeface="Open Sans" panose="020B0606030504020204" pitchFamily="34" charset="0"/>
                  <a:cs typeface="Open Sans" panose="020B0606030504020204" pitchFamily="34" charset="0"/>
                </a:rPr>
                <a:t>IntelliCode</a:t>
              </a:r>
              <a:r>
                <a:rPr lang="en-US" sz="882" kern="1200">
                  <a:solidFill>
                    <a:srgbClr val="FFFFFF"/>
                  </a:solidFill>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320234" y="3310357"/>
            <a:ext cx="4230003" cy="884558"/>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12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8"/>
              <a:ext cx="4817062" cy="246101"/>
            </a:xfrm>
            <a:prstGeom prst="rect">
              <a:avLst/>
            </a:prstGeom>
            <a:noFill/>
          </p:spPr>
          <p:txBody>
            <a:bodyPr wrap="square" lIns="0" tIns="0" rIns="0" bIns="0" rtlCol="0">
              <a:spAutoFit/>
            </a:bodyPr>
            <a:lstStyle/>
            <a:p>
              <a:pPr defTabSz="685775">
                <a:spcAft>
                  <a:spcPts val="294"/>
                </a:spcAft>
                <a:buClr>
                  <a:srgbClr val="0078D3"/>
                </a:buClr>
                <a:defRPr/>
              </a:pPr>
              <a:r>
                <a:rPr lang="en-US" sz="1176" kern="1200">
                  <a:solidFill>
                    <a:srgbClr val="FFFFFF"/>
                  </a:solidFill>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50"/>
            </a:xfrm>
            <a:prstGeom prst="rect">
              <a:avLst/>
            </a:prstGeom>
            <a:noFill/>
          </p:spPr>
          <p:txBody>
            <a:bodyPr wrap="square" lIns="0" tIns="0" rIns="0" bIns="0" rtlCol="0">
              <a:spAutoFit/>
            </a:bodyPr>
            <a:lstStyle/>
            <a:p>
              <a:pPr defTabSz="685775">
                <a:lnSpc>
                  <a:spcPct val="95000"/>
                </a:lnSpc>
                <a:spcAft>
                  <a:spcPts val="432"/>
                </a:spcAft>
                <a:buClr>
                  <a:srgbClr val="50E6FF"/>
                </a:buClr>
                <a:defRPr/>
              </a:pPr>
              <a:r>
                <a:rPr lang="en-US" sz="882" kern="1200">
                  <a:solidFill>
                    <a:srgbClr val="FFFFFF"/>
                  </a:solidFill>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444002" y="1596767"/>
            <a:ext cx="437007" cy="437007"/>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444002" y="2617909"/>
            <a:ext cx="437007" cy="327935"/>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429831" y="3548050"/>
            <a:ext cx="437007" cy="327935"/>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320234" y="4424350"/>
            <a:ext cx="7886700" cy="3427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defTabSz="685800">
              <a:defRPr/>
            </a:pPr>
            <a:r>
              <a:rPr lang="en-US" sz="1400" i="1" u="sng" dirty="0">
                <a:solidFill>
                  <a:srgbClr val="264150"/>
                </a:solidFill>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119168" y="1171075"/>
            <a:ext cx="4005464" cy="35959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7"/>
          <a:stretch>
            <a:fillRect/>
          </a:stretch>
        </p:blipFill>
        <p:spPr>
          <a:xfrm>
            <a:off x="5455707" y="1421119"/>
            <a:ext cx="4265593" cy="2399396"/>
          </a:xfrm>
          <a:prstGeom prst="rect">
            <a:avLst/>
          </a:prstGeom>
        </p:spPr>
      </p:pic>
    </p:spTree>
    <p:extLst>
      <p:ext uri="{BB962C8B-B14F-4D97-AF65-F5344CB8AC3E}">
        <p14:creationId xmlns:p14="http://schemas.microsoft.com/office/powerpoint/2010/main" val="4067029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8763-6AC8-434E-9114-80CC2B66820A}"/>
              </a:ext>
            </a:extLst>
          </p:cNvPr>
          <p:cNvSpPr>
            <a:spLocks noGrp="1"/>
          </p:cNvSpPr>
          <p:nvPr>
            <p:ph type="title"/>
          </p:nvPr>
        </p:nvSpPr>
        <p:spPr/>
        <p:txBody>
          <a:bodyPr/>
          <a:lstStyle/>
          <a:p>
            <a:r>
              <a:rPr lang="en-US" dirty="0"/>
              <a:t>Visual Studio</a:t>
            </a:r>
          </a:p>
        </p:txBody>
      </p:sp>
      <p:pic>
        <p:nvPicPr>
          <p:cNvPr id="6" name="Picture 5">
            <a:extLst>
              <a:ext uri="{FF2B5EF4-FFF2-40B4-BE49-F238E27FC236}">
                <a16:creationId xmlns:a16="http://schemas.microsoft.com/office/drawing/2014/main" id="{3A58EAAA-02DF-473A-AD5B-6D02BEA9ABFB}"/>
              </a:ext>
            </a:extLst>
          </p:cNvPr>
          <p:cNvPicPr>
            <a:picLocks noChangeAspect="1"/>
          </p:cNvPicPr>
          <p:nvPr/>
        </p:nvPicPr>
        <p:blipFill>
          <a:blip r:embed="rId2"/>
          <a:stretch>
            <a:fillRect/>
          </a:stretch>
        </p:blipFill>
        <p:spPr>
          <a:xfrm>
            <a:off x="719722" y="1017725"/>
            <a:ext cx="7558430" cy="498519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FF37EF2-A463-432B-9BF7-69AEC0D91BB6}"/>
              </a:ext>
            </a:extLst>
          </p:cNvPr>
          <p:cNvPicPr>
            <a:picLocks noChangeAspect="1"/>
          </p:cNvPicPr>
          <p:nvPr/>
        </p:nvPicPr>
        <p:blipFill>
          <a:blip r:embed="rId3"/>
          <a:stretch>
            <a:fillRect/>
          </a:stretch>
        </p:blipFill>
        <p:spPr>
          <a:xfrm>
            <a:off x="3046359" y="445025"/>
            <a:ext cx="6063015" cy="3228555"/>
          </a:xfrm>
          <a:prstGeom prst="rect">
            <a:avLst/>
          </a:prstGeom>
        </p:spPr>
      </p:pic>
    </p:spTree>
    <p:extLst>
      <p:ext uri="{BB962C8B-B14F-4D97-AF65-F5344CB8AC3E}">
        <p14:creationId xmlns:p14="http://schemas.microsoft.com/office/powerpoint/2010/main" val="416854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333632" y="500170"/>
            <a:ext cx="8741880" cy="674749"/>
          </a:xfrm>
        </p:spPr>
        <p:txBody>
          <a:bodyPr>
            <a:noAutofit/>
          </a:bodyPr>
          <a:lstStyle/>
          <a:p>
            <a:r>
              <a:rPr lang="en-US" sz="2700" dirty="0">
                <a:latin typeface="Open Sans" panose="020B0606030504020204" pitchFamily="34" charset="0"/>
                <a:ea typeface="Open Sans" panose="020B0606030504020204" pitchFamily="34" charset="0"/>
                <a:cs typeface="Open Sans" panose="020B0606030504020204" pitchFamily="34" charset="0"/>
              </a:rPr>
              <a:t>Visual Studio 2022 for Mac</a:t>
            </a:r>
          </a:p>
        </p:txBody>
      </p:sp>
      <p:pic>
        <p:nvPicPr>
          <p:cNvPr id="6" name="Picture 5">
            <a:extLst>
              <a:ext uri="{FF2B5EF4-FFF2-40B4-BE49-F238E27FC236}">
                <a16:creationId xmlns:a16="http://schemas.microsoft.com/office/drawing/2014/main" id="{BF42FF2D-87D9-5DFF-448E-E4D151455723}"/>
              </a:ext>
            </a:extLst>
          </p:cNvPr>
          <p:cNvPicPr>
            <a:picLocks noChangeAspect="1"/>
          </p:cNvPicPr>
          <p:nvPr/>
        </p:nvPicPr>
        <p:blipFill>
          <a:blip r:embed="rId3"/>
          <a:stretch>
            <a:fillRect/>
          </a:stretch>
        </p:blipFill>
        <p:spPr>
          <a:xfrm>
            <a:off x="3544217" y="1236239"/>
            <a:ext cx="5439189" cy="3305877"/>
          </a:xfrm>
          <a:prstGeom prst="rect">
            <a:avLst/>
          </a:prstGeom>
        </p:spPr>
      </p:pic>
      <p:sp>
        <p:nvSpPr>
          <p:cNvPr id="7" name="TextBox 6">
            <a:extLst>
              <a:ext uri="{FF2B5EF4-FFF2-40B4-BE49-F238E27FC236}">
                <a16:creationId xmlns:a16="http://schemas.microsoft.com/office/drawing/2014/main" id="{5DACD2D5-C4C1-147A-EF65-15117293F830}"/>
              </a:ext>
            </a:extLst>
          </p:cNvPr>
          <p:cNvSpPr txBox="1"/>
          <p:nvPr/>
        </p:nvSpPr>
        <p:spPr>
          <a:xfrm>
            <a:off x="333632" y="1438296"/>
            <a:ext cx="3051726" cy="900246"/>
          </a:xfrm>
          <a:prstGeom prst="rect">
            <a:avLst/>
          </a:prstGeom>
          <a:solidFill>
            <a:srgbClr val="353535"/>
          </a:solidFill>
        </p:spPr>
        <p:txBody>
          <a:bodyPr wrap="square" lIns="137160" tIns="68580" rIns="137160" bIns="68580" rtlCol="0">
            <a:spAutoFit/>
          </a:bodyPr>
          <a:lstStyle/>
          <a:p>
            <a:pPr defTabSz="685800">
              <a:defRPr/>
            </a:pPr>
            <a:r>
              <a:rPr lang="en-US" sz="1350" kern="1200">
                <a:solidFill>
                  <a:prstClr val="white"/>
                </a:solidFill>
                <a:latin typeface="Open Sans" panose="020B0606030504020204" pitchFamily="34" charset="0"/>
                <a:ea typeface="Open Sans" panose="020B0606030504020204" pitchFamily="34" charset="0"/>
                <a:cs typeface="Open Sans" panose="020B0606030504020204" pitchFamily="34" charset="0"/>
              </a:rPr>
              <a:t>Fast and Fluid</a:t>
            </a:r>
          </a:p>
          <a:p>
            <a:pPr defTabSz="685800">
              <a:defRPr/>
            </a:pPr>
            <a:endParaRPr lang="en-US" sz="900" kern="120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defTabSz="685800">
              <a:defRPr/>
            </a:pPr>
            <a:r>
              <a:rPr lang="en-US" sz="900" kern="1200">
                <a:solidFill>
                  <a:prstClr val="white"/>
                </a:solidFill>
                <a:latin typeface="Open Sans" panose="020B0606030504020204" pitchFamily="34" charset="0"/>
                <a:ea typeface="Open Sans" panose="020B0606030504020204" pitchFamily="34" charset="0"/>
                <a:cs typeface="Open Sans" panose="020B0606030504020204" pitchFamily="34" charset="0"/>
              </a:rPr>
              <a:t>Focused on performance with over 100 user reported issues fixed; running on .NET 6 and with native support for Apple’s M1 processor</a:t>
            </a:r>
          </a:p>
        </p:txBody>
      </p:sp>
      <p:sp>
        <p:nvSpPr>
          <p:cNvPr id="9" name="TextBox 8">
            <a:extLst>
              <a:ext uri="{FF2B5EF4-FFF2-40B4-BE49-F238E27FC236}">
                <a16:creationId xmlns:a16="http://schemas.microsoft.com/office/drawing/2014/main" id="{EE9C5919-F1E5-5455-89C2-6E69BC0EB997}"/>
              </a:ext>
            </a:extLst>
          </p:cNvPr>
          <p:cNvSpPr txBox="1"/>
          <p:nvPr/>
        </p:nvSpPr>
        <p:spPr>
          <a:xfrm>
            <a:off x="333632" y="2491252"/>
            <a:ext cx="3051726" cy="900246"/>
          </a:xfrm>
          <a:prstGeom prst="rect">
            <a:avLst/>
          </a:prstGeom>
          <a:solidFill>
            <a:srgbClr val="3C3C41"/>
          </a:solidFill>
        </p:spPr>
        <p:txBody>
          <a:bodyPr wrap="square" lIns="137160" tIns="68580" rIns="137160" bIns="68580" rtlCol="0">
            <a:spAutoFit/>
          </a:bodyPr>
          <a:lstStyle>
            <a:defPPr>
              <a:defRPr lang="en-US"/>
            </a:defPPr>
            <a:lvl1pPr>
              <a:defRPr b="1">
                <a:solidFill>
                  <a:schemeClr val="bg1"/>
                </a:solidFill>
              </a:defRPr>
            </a:lvl1pPr>
          </a:lstStyle>
          <a:p>
            <a:pPr defTabSz="685800">
              <a:defRPr/>
            </a:pPr>
            <a:r>
              <a:rPr lang="en-US" sz="1350" b="0" kern="1200" dirty="0">
                <a:solidFill>
                  <a:prstClr val="white"/>
                </a:solidFill>
                <a:latin typeface="Open Sans" panose="020B0606030504020204" pitchFamily="34" charset="0"/>
                <a:ea typeface="Open Sans" panose="020B0606030504020204" pitchFamily="34" charset="0"/>
                <a:cs typeface="Open Sans" panose="020B0606030504020204" pitchFamily="34" charset="0"/>
              </a:rPr>
              <a:t>Modern macOS UI</a:t>
            </a:r>
          </a:p>
          <a:p>
            <a:pPr defTabSz="685800">
              <a:defRPr/>
            </a:pPr>
            <a:endParaRPr lang="en-US" sz="900" b="0" kern="12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defTabSz="685800">
              <a:defRPr/>
            </a:pPr>
            <a:r>
              <a:rPr lang="en-US" sz="900" b="0" kern="1200" dirty="0">
                <a:solidFill>
                  <a:prstClr val="white"/>
                </a:solidFill>
                <a:latin typeface="Open Sans" panose="020B0606030504020204" pitchFamily="34" charset="0"/>
                <a:ea typeface="Open Sans" panose="020B0606030504020204" pitchFamily="34" charset="0"/>
                <a:cs typeface="Open Sans" panose="020B0606030504020204" pitchFamily="34" charset="0"/>
              </a:rPr>
              <a:t>A rewritten UI, using native macOS Cocoa APIs. With native theming, full screen support, and macOS accessibility tooling.</a:t>
            </a:r>
          </a:p>
        </p:txBody>
      </p:sp>
      <p:sp>
        <p:nvSpPr>
          <p:cNvPr id="11" name="TextBox 10">
            <a:extLst>
              <a:ext uri="{FF2B5EF4-FFF2-40B4-BE49-F238E27FC236}">
                <a16:creationId xmlns:a16="http://schemas.microsoft.com/office/drawing/2014/main" id="{19DE0122-6974-A92E-0709-2947F97399D2}"/>
              </a:ext>
            </a:extLst>
          </p:cNvPr>
          <p:cNvSpPr txBox="1"/>
          <p:nvPr/>
        </p:nvSpPr>
        <p:spPr>
          <a:xfrm>
            <a:off x="333632" y="3544208"/>
            <a:ext cx="3051726" cy="761747"/>
          </a:xfrm>
          <a:prstGeom prst="rect">
            <a:avLst/>
          </a:prstGeom>
          <a:solidFill>
            <a:srgbClr val="353535"/>
          </a:solidFill>
        </p:spPr>
        <p:txBody>
          <a:bodyPr wrap="square" lIns="137160" tIns="68580" rIns="137160" bIns="68580" rtlCol="0">
            <a:spAutoFit/>
          </a:bodyPr>
          <a:lstStyle>
            <a:defPPr>
              <a:defRPr lang="en-US"/>
            </a:defPPr>
            <a:lvl1pPr>
              <a:defRPr b="1">
                <a:solidFill>
                  <a:schemeClr val="bg1"/>
                </a:solidFill>
              </a:defRPr>
            </a:lvl1pPr>
          </a:lstStyle>
          <a:p>
            <a:pPr defTabSz="685800">
              <a:defRPr/>
            </a:pPr>
            <a:r>
              <a:rPr lang="en-US" sz="1350" b="0" kern="1200" dirty="0">
                <a:solidFill>
                  <a:prstClr val="white"/>
                </a:solidFill>
                <a:latin typeface="Open Sans" panose="020B0606030504020204" pitchFamily="34" charset="0"/>
                <a:ea typeface="Open Sans" panose="020B0606030504020204" pitchFamily="34" charset="0"/>
                <a:cs typeface="Open Sans" panose="020B0606030504020204" pitchFamily="34" charset="0"/>
              </a:rPr>
              <a:t>Support for .NET 6</a:t>
            </a:r>
          </a:p>
          <a:p>
            <a:pPr defTabSz="685800">
              <a:defRPr/>
            </a:pPr>
            <a:endParaRPr lang="en-US" sz="900" b="0" kern="12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defTabSz="685800">
              <a:defRPr/>
            </a:pPr>
            <a:r>
              <a:rPr lang="en-US" sz="900" b="0" kern="1200" dirty="0">
                <a:solidFill>
                  <a:prstClr val="white"/>
                </a:solidFill>
                <a:latin typeface="Open Sans" panose="020B0606030504020204" pitchFamily="34" charset="0"/>
                <a:ea typeface="Open Sans" panose="020B0606030504020204" pitchFamily="34" charset="0"/>
                <a:cs typeface="Open Sans" panose="020B0606030504020204" pitchFamily="34" charset="0"/>
              </a:rPr>
              <a:t>Build for the web, cloud, and (soon) mobile, using .NET 6.</a:t>
            </a:r>
          </a:p>
        </p:txBody>
      </p:sp>
    </p:spTree>
    <p:extLst>
      <p:ext uri="{BB962C8B-B14F-4D97-AF65-F5344CB8AC3E}">
        <p14:creationId xmlns:p14="http://schemas.microsoft.com/office/powerpoint/2010/main" val="198222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560B34E0-F1DA-49C0-B952-6E3DA16FA467}"/>
              </a:ext>
            </a:extLst>
          </p:cNvPr>
          <p:cNvPicPr>
            <a:picLocks noChangeAspect="1"/>
          </p:cNvPicPr>
          <p:nvPr/>
        </p:nvPicPr>
        <p:blipFill>
          <a:blip r:embed="rId2"/>
          <a:stretch>
            <a:fillRect/>
          </a:stretch>
        </p:blipFill>
        <p:spPr>
          <a:xfrm>
            <a:off x="5932359" y="0"/>
            <a:ext cx="3211641" cy="5143500"/>
          </a:xfrm>
          <a:prstGeom prst="rect">
            <a:avLst/>
          </a:prstGeom>
        </p:spPr>
      </p:pic>
      <p:sp>
        <p:nvSpPr>
          <p:cNvPr id="4" name="Text Placeholder 3">
            <a:extLst>
              <a:ext uri="{FF2B5EF4-FFF2-40B4-BE49-F238E27FC236}">
                <a16:creationId xmlns:a16="http://schemas.microsoft.com/office/drawing/2014/main" id="{B4D9C268-DA75-48FD-B35B-72BDBE10A45A}"/>
              </a:ext>
            </a:extLst>
          </p:cNvPr>
          <p:cNvSpPr>
            <a:spLocks noGrp="1"/>
          </p:cNvSpPr>
          <p:nvPr>
            <p:ph type="body" sz="quarter" idx="13"/>
          </p:nvPr>
        </p:nvSpPr>
        <p:spPr>
          <a:xfrm>
            <a:off x="3371850" y="2777491"/>
            <a:ext cx="2400300" cy="1106686"/>
          </a:xfrm>
        </p:spPr>
        <p:txBody>
          <a:bodyPr>
            <a:normAutofit/>
          </a:bodyPr>
          <a:lstStyle/>
          <a:p>
            <a:r>
              <a:rPr lang="en-US" sz="2400" dirty="0"/>
              <a:t>Demo</a:t>
            </a:r>
          </a:p>
          <a:p>
            <a:endParaRPr lang="en-US" sz="2400" dirty="0"/>
          </a:p>
        </p:txBody>
      </p:sp>
      <p:pic>
        <p:nvPicPr>
          <p:cNvPr id="8" name="Picture 7" descr="A black and white airplane&#10;&#10;Description automatically generated">
            <a:extLst>
              <a:ext uri="{FF2B5EF4-FFF2-40B4-BE49-F238E27FC236}">
                <a16:creationId xmlns:a16="http://schemas.microsoft.com/office/drawing/2014/main" id="{83D6FD55-9BC5-49DC-BCFA-86D799181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709" y="1426907"/>
            <a:ext cx="632583" cy="632583"/>
          </a:xfrm>
          <a:prstGeom prst="rect">
            <a:avLst/>
          </a:prstGeom>
        </p:spPr>
      </p:pic>
    </p:spTree>
    <p:extLst>
      <p:ext uri="{BB962C8B-B14F-4D97-AF65-F5344CB8AC3E}">
        <p14:creationId xmlns:p14="http://schemas.microsoft.com/office/powerpoint/2010/main" val="2476036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41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08261" y="1373480"/>
            <a:ext cx="6689048" cy="2396540"/>
          </a:xfrm>
        </p:spPr>
        <p:txBody>
          <a:bodyPr/>
          <a:lstStyle/>
          <a:p>
            <a:r>
              <a:rPr lang="es-ES" sz="4400" dirty="0">
                <a:solidFill>
                  <a:schemeClr val="bg1"/>
                </a:solidFill>
                <a:latin typeface="Space Grotesk" pitchFamily="2" charset="0"/>
                <a:cs typeface="Space Grotesk" pitchFamily="2" charset="0"/>
              </a:rPr>
              <a:t> Performance </a:t>
            </a:r>
            <a:r>
              <a:rPr lang="es-ES" sz="4400" dirty="0" err="1">
                <a:solidFill>
                  <a:schemeClr val="bg1"/>
                </a:solidFill>
                <a:latin typeface="Space Grotesk" pitchFamily="2" charset="0"/>
                <a:cs typeface="Space Grotesk" pitchFamily="2" charset="0"/>
              </a:rPr>
              <a:t>Improvements</a:t>
            </a:r>
            <a:r>
              <a:rPr lang="es-ES" sz="4400" dirty="0">
                <a:solidFill>
                  <a:schemeClr val="bg1"/>
                </a:solidFill>
                <a:latin typeface="Space Grotesk" pitchFamily="2" charset="0"/>
                <a:cs typeface="Space Grotesk" pitchFamily="2" charset="0"/>
              </a:rPr>
              <a:t> in </a:t>
            </a:r>
            <a:br>
              <a:rPr lang="es-ES" sz="4400" dirty="0">
                <a:solidFill>
                  <a:schemeClr val="bg1"/>
                </a:solidFill>
                <a:latin typeface="Space Grotesk" pitchFamily="2" charset="0"/>
                <a:cs typeface="Space Grotesk" pitchFamily="2" charset="0"/>
              </a:rPr>
            </a:br>
            <a:r>
              <a:rPr lang="es-ES" sz="4400" dirty="0">
                <a:solidFill>
                  <a:schemeClr val="bg1"/>
                </a:solidFill>
                <a:latin typeface="Space Grotesk" pitchFamily="2" charset="0"/>
                <a:cs typeface="Space Grotesk" pitchFamily="2" charset="0"/>
              </a:rPr>
              <a:t>.NET </a:t>
            </a:r>
            <a:r>
              <a:rPr lang="es-ES" sz="4400" dirty="0" err="1">
                <a:solidFill>
                  <a:schemeClr val="bg1"/>
                </a:solidFill>
                <a:latin typeface="Space Grotesk" pitchFamily="2" charset="0"/>
                <a:cs typeface="Space Grotesk" pitchFamily="2" charset="0"/>
              </a:rPr>
              <a:t>MAuI</a:t>
            </a:r>
            <a:endParaRPr lang="es-ES" sz="4400" dirty="0">
              <a:solidFill>
                <a:schemeClr val="bg1"/>
              </a:solidFill>
              <a:latin typeface="Space Grotesk" pitchFamily="2" charset="0"/>
              <a:cs typeface="Space Grotesk" pitchFamily="2" charset="0"/>
            </a:endParaRPr>
          </a:p>
        </p:txBody>
      </p:sp>
      <p:pic>
        <p:nvPicPr>
          <p:cNvPr id="3" name="Picture 2" descr="Icon&#10;&#10;Description automatically generated">
            <a:extLst>
              <a:ext uri="{FF2B5EF4-FFF2-40B4-BE49-F238E27FC236}">
                <a16:creationId xmlns:a16="http://schemas.microsoft.com/office/drawing/2014/main" id="{11A9B50B-2DDB-B769-F702-DA570B73253F}"/>
              </a:ext>
            </a:extLst>
          </p:cNvPr>
          <p:cNvPicPr>
            <a:picLocks noChangeAspect="1"/>
          </p:cNvPicPr>
          <p:nvPr/>
        </p:nvPicPr>
        <p:blipFill>
          <a:blip r:embed="rId2"/>
          <a:stretch>
            <a:fillRect/>
          </a:stretch>
        </p:blipFill>
        <p:spPr>
          <a:xfrm>
            <a:off x="5932359" y="0"/>
            <a:ext cx="3211641" cy="5143500"/>
          </a:xfrm>
          <a:prstGeom prst="rect">
            <a:avLst/>
          </a:prstGeom>
        </p:spPr>
      </p:pic>
    </p:spTree>
    <p:extLst>
      <p:ext uri="{BB962C8B-B14F-4D97-AF65-F5344CB8AC3E}">
        <p14:creationId xmlns:p14="http://schemas.microsoft.com/office/powerpoint/2010/main" val="102311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red location pin with a circle&#10;&#10;Description automatically generated">
            <a:extLst>
              <a:ext uri="{FF2B5EF4-FFF2-40B4-BE49-F238E27FC236}">
                <a16:creationId xmlns:a16="http://schemas.microsoft.com/office/drawing/2014/main" id="{936A1148-140B-4616-A947-4382E591B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5025"/>
            <a:ext cx="510236" cy="510236"/>
          </a:xfrm>
          <a:prstGeom prst="rect">
            <a:avLst/>
          </a:prstGeom>
        </p:spPr>
      </p:pic>
      <p:sp>
        <p:nvSpPr>
          <p:cNvPr id="5" name="Title 4">
            <a:extLst>
              <a:ext uri="{FF2B5EF4-FFF2-40B4-BE49-F238E27FC236}">
                <a16:creationId xmlns:a16="http://schemas.microsoft.com/office/drawing/2014/main" id="{CC7FC0CB-35EB-7C70-9864-9ED6A27C0321}"/>
              </a:ext>
            </a:extLst>
          </p:cNvPr>
          <p:cNvSpPr>
            <a:spLocks noGrp="1"/>
          </p:cNvSpPr>
          <p:nvPr>
            <p:ph type="title"/>
          </p:nvPr>
        </p:nvSpPr>
        <p:spPr/>
        <p:txBody>
          <a:bodyPr/>
          <a:lstStyle/>
          <a:p>
            <a:r>
              <a:rPr lang="en-US" dirty="0"/>
              <a:t>.NET MAUI: Fundamentals &amp; Quality</a:t>
            </a:r>
          </a:p>
        </p:txBody>
      </p:sp>
      <p:sp>
        <p:nvSpPr>
          <p:cNvPr id="6" name="Content Placeholder 5">
            <a:extLst>
              <a:ext uri="{FF2B5EF4-FFF2-40B4-BE49-F238E27FC236}">
                <a16:creationId xmlns:a16="http://schemas.microsoft.com/office/drawing/2014/main" id="{3773837F-3F4D-C902-6ED6-7C9E1E111C71}"/>
              </a:ext>
            </a:extLst>
          </p:cNvPr>
          <p:cNvSpPr>
            <a:spLocks noGrp="1"/>
          </p:cNvSpPr>
          <p:nvPr>
            <p:ph type="body" idx="4294967295"/>
          </p:nvPr>
        </p:nvSpPr>
        <p:spPr>
          <a:xfrm>
            <a:off x="1003413" y="1360713"/>
            <a:ext cx="7388225" cy="1566862"/>
          </a:xfrm>
        </p:spPr>
        <p:txBody>
          <a:bodyPr>
            <a:noAutofit/>
          </a:bodyPr>
          <a:lstStyle/>
          <a:p>
            <a:r>
              <a:rPr lang="en-US" dirty="0">
                <a:solidFill>
                  <a:schemeClr val="accent2"/>
                </a:solidFill>
                <a:latin typeface="Space Grotesk" pitchFamily="2" charset="0"/>
                <a:cs typeface="Space Grotesk" pitchFamily="2" charset="0"/>
              </a:rPr>
              <a:t>.NET 8 timeframe:</a:t>
            </a:r>
          </a:p>
          <a:p>
            <a:pPr lvl="7"/>
            <a:r>
              <a:rPr lang="en-US" sz="1800" dirty="0">
                <a:solidFill>
                  <a:schemeClr val="accent2"/>
                </a:solidFill>
                <a:latin typeface="Space Grotesk" pitchFamily="2" charset="0"/>
                <a:cs typeface="Space Grotesk" pitchFamily="2" charset="0"/>
              </a:rPr>
              <a:t>Merged 1,618 pull requests that closed 689 total issues</a:t>
            </a:r>
          </a:p>
          <a:p>
            <a:r>
              <a:rPr lang="en-US" dirty="0">
                <a:solidFill>
                  <a:schemeClr val="accent2"/>
                </a:solidFill>
                <a:latin typeface="Space Grotesk" pitchFamily="2" charset="0"/>
                <a:cs typeface="Space Grotesk" pitchFamily="2" charset="0"/>
              </a:rPr>
              <a:t>Performance goals:</a:t>
            </a:r>
          </a:p>
          <a:p>
            <a:pPr lvl="1"/>
            <a:r>
              <a:rPr lang="en-US" sz="1800" dirty="0">
                <a:solidFill>
                  <a:schemeClr val="accent2"/>
                </a:solidFill>
                <a:latin typeface="Space Grotesk" pitchFamily="2" charset="0"/>
                <a:cs typeface="Space Grotesk" pitchFamily="2" charset="0"/>
              </a:rPr>
              <a:t>Aim to be slightly better than .NET 7</a:t>
            </a:r>
          </a:p>
          <a:p>
            <a:pPr lvl="1"/>
            <a:r>
              <a:rPr lang="en-US" sz="1800" dirty="0">
                <a:solidFill>
                  <a:schemeClr val="accent2"/>
                </a:solidFill>
                <a:latin typeface="Space Grotesk" pitchFamily="2" charset="0"/>
                <a:cs typeface="Space Grotesk" pitchFamily="2" charset="0"/>
              </a:rPr>
              <a:t>.NET 8 includes some interesting performance improvements.</a:t>
            </a:r>
          </a:p>
          <a:p>
            <a:pPr lvl="1"/>
            <a:endParaRPr lang="en-US" sz="1200" dirty="0">
              <a:solidFill>
                <a:schemeClr val="accent2"/>
              </a:solidFill>
              <a:latin typeface="Space Grotesk" pitchFamily="2" charset="0"/>
              <a:cs typeface="Space Grotesk" pitchFamily="2" charset="0"/>
            </a:endParaRPr>
          </a:p>
        </p:txBody>
      </p:sp>
      <p:sp>
        <p:nvSpPr>
          <p:cNvPr id="7" name="Content Placeholder 6">
            <a:extLst>
              <a:ext uri="{FF2B5EF4-FFF2-40B4-BE49-F238E27FC236}">
                <a16:creationId xmlns:a16="http://schemas.microsoft.com/office/drawing/2014/main" id="{73B37BC4-A775-216B-CDAA-D67408B02F1A}"/>
              </a:ext>
            </a:extLst>
          </p:cNvPr>
          <p:cNvSpPr>
            <a:spLocks noGrp="1"/>
          </p:cNvSpPr>
          <p:nvPr>
            <p:ph idx="4294967295"/>
          </p:nvPr>
        </p:nvSpPr>
        <p:spPr>
          <a:xfrm>
            <a:off x="3757613" y="4203700"/>
            <a:ext cx="5386387" cy="433388"/>
          </a:xfrm>
        </p:spPr>
        <p:txBody>
          <a:bodyPr/>
          <a:lstStyle/>
          <a:p>
            <a:pPr>
              <a:buNone/>
            </a:pPr>
            <a:r>
              <a:rPr lang="en-US" i="1" dirty="0">
                <a:solidFill>
                  <a:srgbClr val="264150"/>
                </a:solidFill>
                <a:latin typeface="Space Grotesk" pitchFamily="2" charset="0"/>
                <a:cs typeface="Space Grotesk" pitchFamily="2" charset="0"/>
                <a:hlinkClick r:id="rId3">
                  <a:extLst>
                    <a:ext uri="{A12FA001-AC4F-418D-AE19-62706E023703}">
                      <ahyp:hlinkClr xmlns:ahyp="http://schemas.microsoft.com/office/drawing/2018/hyperlinkcolor" val="tx"/>
                    </a:ext>
                  </a:extLst>
                </a:hlinkClick>
              </a:rPr>
              <a:t>aka.ms/mauiperf8</a:t>
            </a:r>
            <a:endParaRPr lang="en-US" i="1" dirty="0">
              <a:solidFill>
                <a:srgbClr val="264150"/>
              </a:solidFill>
              <a:latin typeface="Space Grotesk" pitchFamily="2" charset="0"/>
              <a:cs typeface="Space Grotesk" pitchFamily="2" charset="0"/>
            </a:endParaRPr>
          </a:p>
        </p:txBody>
      </p:sp>
    </p:spTree>
    <p:extLst>
      <p:ext uri="{BB962C8B-B14F-4D97-AF65-F5344CB8AC3E}">
        <p14:creationId xmlns:p14="http://schemas.microsoft.com/office/powerpoint/2010/main" val="12186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BC601BE-9217-6611-A981-76C8CD0198A9}"/>
              </a:ext>
            </a:extLst>
          </p:cNvPr>
          <p:cNvGraphicFramePr/>
          <p:nvPr>
            <p:extLst>
              <p:ext uri="{D42A27DB-BD31-4B8C-83A1-F6EECF244321}">
                <p14:modId xmlns:p14="http://schemas.microsoft.com/office/powerpoint/2010/main" val="864191908"/>
              </p:ext>
            </p:extLst>
          </p:nvPr>
        </p:nvGraphicFramePr>
        <p:xfrm>
          <a:off x="1524000" y="53975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845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2922330-16CF-48D4-89EE-1ED6B613F79F}"/>
              </a:ext>
            </a:extLst>
          </p:cNvPr>
          <p:cNvSpPr>
            <a:spLocks noGrp="1"/>
          </p:cNvSpPr>
          <p:nvPr>
            <p:ph type="body" sz="quarter" idx="13"/>
          </p:nvPr>
        </p:nvSpPr>
        <p:spPr>
          <a:xfrm>
            <a:off x="3848099" y="1174750"/>
            <a:ext cx="5134059" cy="3282950"/>
          </a:xfrm>
        </p:spPr>
        <p:txBody>
          <a:bodyPr>
            <a:normAutofit fontScale="92500" lnSpcReduction="20000"/>
          </a:bodyPr>
          <a:lstStyle/>
          <a:p>
            <a:pPr marL="38100">
              <a:buNone/>
            </a:pPr>
            <a:r>
              <a:rPr lang="en-US" dirty="0">
                <a:ea typeface="Open Sans" panose="020B0606030504020204" pitchFamily="34" charset="0"/>
                <a:cs typeface="Open Sans" panose="020B0606030504020204" pitchFamily="34" charset="0"/>
              </a:rPr>
              <a:t>.</a:t>
            </a:r>
            <a:r>
              <a:rPr lang="en-US" dirty="0">
                <a:latin typeface="Space Grotesk" pitchFamily="2" charset="0"/>
                <a:ea typeface="Open Sans" panose="020B0606030504020204" pitchFamily="34" charset="0"/>
                <a:cs typeface="Space Grotesk" pitchFamily="2" charset="0"/>
              </a:rPr>
              <a:t>NET  -Your platform for building anything</a:t>
            </a:r>
          </a:p>
          <a:p>
            <a:endParaRPr lang="en-US" i="1" dirty="0">
              <a:solidFill>
                <a:schemeClr val="tx1">
                  <a:lumMod val="60000"/>
                  <a:lumOff val="40000"/>
                </a:schemeClr>
              </a:solidFill>
            </a:endParaRPr>
          </a:p>
        </p:txBody>
      </p:sp>
    </p:spTree>
    <p:extLst>
      <p:ext uri="{BB962C8B-B14F-4D97-AF65-F5344CB8AC3E}">
        <p14:creationId xmlns:p14="http://schemas.microsoft.com/office/powerpoint/2010/main" val="2970885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BC601BE-9217-6611-A981-76C8CD0198A9}"/>
              </a:ext>
            </a:extLst>
          </p:cNvPr>
          <p:cNvGraphicFramePr/>
          <p:nvPr>
            <p:extLst>
              <p:ext uri="{D42A27DB-BD31-4B8C-83A1-F6EECF244321}">
                <p14:modId xmlns:p14="http://schemas.microsoft.com/office/powerpoint/2010/main" val="4035543669"/>
              </p:ext>
            </p:extLst>
          </p:nvPr>
        </p:nvGraphicFramePr>
        <p:xfrm>
          <a:off x="1524000" y="53975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2962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a:xfrm>
            <a:off x="311700" y="207358"/>
            <a:ext cx="8520600" cy="572700"/>
          </a:xfrm>
        </p:spPr>
        <p:txBody>
          <a:bodyPr>
            <a:normAutofit fontScale="90000"/>
          </a:bodyPr>
          <a:lstStyle/>
          <a:p>
            <a:r>
              <a:rPr lang="en-US" dirty="0" err="1"/>
              <a:t>NativeAOT</a:t>
            </a:r>
            <a:r>
              <a:rPr lang="en-US" dirty="0"/>
              <a:t> on iOS, Experimental Support</a:t>
            </a:r>
          </a:p>
        </p:txBody>
      </p:sp>
      <p:sp>
        <p:nvSpPr>
          <p:cNvPr id="6" name="Content Placeholder 5">
            <a:extLst>
              <a:ext uri="{FF2B5EF4-FFF2-40B4-BE49-F238E27FC236}">
                <a16:creationId xmlns:a16="http://schemas.microsoft.com/office/drawing/2014/main" id="{E06105EF-0D74-B130-645D-44D4173D4871}"/>
              </a:ext>
            </a:extLst>
          </p:cNvPr>
          <p:cNvSpPr>
            <a:spLocks noGrp="1"/>
          </p:cNvSpPr>
          <p:nvPr>
            <p:ph type="body" idx="4294967295"/>
          </p:nvPr>
        </p:nvSpPr>
        <p:spPr>
          <a:xfrm>
            <a:off x="576734" y="2571750"/>
            <a:ext cx="7830891" cy="2238425"/>
          </a:xfrm>
        </p:spPr>
        <p:txBody>
          <a:bodyPr>
            <a:noAutofit/>
          </a:bodyPr>
          <a:lstStyle/>
          <a:p>
            <a:r>
              <a:rPr lang="en-US" sz="1400" dirty="0" err="1">
                <a:latin typeface="Space Grotesk" pitchFamily="2" charset="0"/>
                <a:cs typeface="Space Grotesk" pitchFamily="2" charset="0"/>
              </a:rPr>
              <a:t>NativeAOT</a:t>
            </a:r>
            <a:r>
              <a:rPr lang="en-US" sz="1400" dirty="0">
                <a:latin typeface="Space Grotesk" pitchFamily="2" charset="0"/>
                <a:cs typeface="Space Grotesk" pitchFamily="2" charset="0"/>
              </a:rPr>
              <a:t> is not Mono -- basically a new runtime</a:t>
            </a:r>
          </a:p>
          <a:p>
            <a:r>
              <a:rPr lang="en-US" sz="1400" dirty="0" err="1">
                <a:latin typeface="Space Grotesk" pitchFamily="2" charset="0"/>
                <a:cs typeface="Space Grotesk" pitchFamily="2" charset="0"/>
              </a:rPr>
              <a:t>NativeAOT</a:t>
            </a:r>
            <a:r>
              <a:rPr lang="en-US" sz="1400" dirty="0">
                <a:latin typeface="Space Grotesk" pitchFamily="2" charset="0"/>
                <a:cs typeface="Space Grotesk" pitchFamily="2" charset="0"/>
              </a:rPr>
              <a:t> apps have faster startup time and smaller memory footprints</a:t>
            </a:r>
          </a:p>
          <a:p>
            <a:r>
              <a:rPr lang="en-US" sz="1400" dirty="0">
                <a:latin typeface="Space Grotesk" pitchFamily="2" charset="0"/>
                <a:cs typeface="Space Grotesk" pitchFamily="2" charset="0"/>
              </a:rPr>
              <a:t>Future/.NET 9 plans</a:t>
            </a:r>
          </a:p>
          <a:p>
            <a:pPr lvl="1"/>
            <a:r>
              <a:rPr lang="en-US" dirty="0">
                <a:latin typeface="Space Grotesk" pitchFamily="2" charset="0"/>
                <a:cs typeface="Space Grotesk" pitchFamily="2" charset="0"/>
              </a:rPr>
              <a:t>Improve “</a:t>
            </a:r>
            <a:r>
              <a:rPr lang="en-US" dirty="0" err="1">
                <a:latin typeface="Space Grotesk" pitchFamily="2" charset="0"/>
                <a:cs typeface="Space Grotesk" pitchFamily="2" charset="0"/>
              </a:rPr>
              <a:t>trimmability</a:t>
            </a:r>
            <a:r>
              <a:rPr lang="en-US" dirty="0">
                <a:latin typeface="Space Grotesk" pitchFamily="2" charset="0"/>
                <a:cs typeface="Space Grotesk" pitchFamily="2" charset="0"/>
              </a:rPr>
              <a:t>” of .NET MAUI: </a:t>
            </a:r>
            <a:r>
              <a:rPr lang="en-US" i="1" dirty="0">
                <a:solidFill>
                  <a:srgbClr val="264150"/>
                </a:solidFill>
                <a:latin typeface="Space Grotesk" pitchFamily="2" charset="0"/>
                <a:cs typeface="Space Grotesk" pitchFamily="2" charset="0"/>
                <a:hlinkClick r:id="rId2">
                  <a:extLst>
                    <a:ext uri="{A12FA001-AC4F-418D-AE19-62706E023703}">
                      <ahyp:hlinkClr xmlns:ahyp="http://schemas.microsoft.com/office/drawing/2018/hyperlinkcolor" val="tx"/>
                    </a:ext>
                  </a:extLst>
                </a:hlinkClick>
              </a:rPr>
              <a:t>https://github.com/dotnet/maui/issues/18658</a:t>
            </a:r>
            <a:r>
              <a:rPr lang="en-US" i="1" dirty="0">
                <a:solidFill>
                  <a:srgbClr val="264150"/>
                </a:solidFill>
                <a:latin typeface="Space Grotesk" pitchFamily="2" charset="0"/>
                <a:cs typeface="Space Grotesk" pitchFamily="2" charset="0"/>
              </a:rPr>
              <a:t> </a:t>
            </a:r>
          </a:p>
          <a:p>
            <a:pPr lvl="1"/>
            <a:r>
              <a:rPr lang="en-US" dirty="0">
                <a:latin typeface="Space Grotesk" pitchFamily="2" charset="0"/>
                <a:cs typeface="Space Grotesk" pitchFamily="2" charset="0"/>
              </a:rPr>
              <a:t>Experiment how </a:t>
            </a:r>
            <a:r>
              <a:rPr lang="en-US" dirty="0" err="1">
                <a:latin typeface="Space Grotesk" pitchFamily="2" charset="0"/>
                <a:cs typeface="Space Grotesk" pitchFamily="2" charset="0"/>
              </a:rPr>
              <a:t>NativeAOT</a:t>
            </a:r>
            <a:r>
              <a:rPr lang="en-US" dirty="0">
                <a:latin typeface="Space Grotesk" pitchFamily="2" charset="0"/>
                <a:cs typeface="Space Grotesk" pitchFamily="2" charset="0"/>
              </a:rPr>
              <a:t> might work on Android</a:t>
            </a:r>
          </a:p>
        </p:txBody>
      </p:sp>
      <p:pic>
        <p:nvPicPr>
          <p:cNvPr id="4" name="Picture 3">
            <a:extLst>
              <a:ext uri="{FF2B5EF4-FFF2-40B4-BE49-F238E27FC236}">
                <a16:creationId xmlns:a16="http://schemas.microsoft.com/office/drawing/2014/main" id="{54C2CD0B-9074-EF7C-57BC-731D1DE74C40}"/>
              </a:ext>
            </a:extLst>
          </p:cNvPr>
          <p:cNvPicPr>
            <a:picLocks noChangeAspect="1"/>
          </p:cNvPicPr>
          <p:nvPr/>
        </p:nvPicPr>
        <p:blipFill>
          <a:blip r:embed="rId3"/>
          <a:stretch>
            <a:fillRect/>
          </a:stretch>
        </p:blipFill>
        <p:spPr>
          <a:xfrm>
            <a:off x="576734" y="1204377"/>
            <a:ext cx="6835733" cy="885902"/>
          </a:xfrm>
          <a:prstGeom prst="rect">
            <a:avLst/>
          </a:prstGeom>
        </p:spPr>
      </p:pic>
    </p:spTree>
    <p:extLst>
      <p:ext uri="{BB962C8B-B14F-4D97-AF65-F5344CB8AC3E}">
        <p14:creationId xmlns:p14="http://schemas.microsoft.com/office/powerpoint/2010/main" val="2668488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311700" y="159355"/>
            <a:ext cx="8520600" cy="572700"/>
          </a:xfrm>
        </p:spPr>
        <p:txBody>
          <a:bodyPr>
            <a:normAutofit fontScale="90000"/>
          </a:bodyPr>
          <a:lstStyle/>
          <a:p>
            <a:r>
              <a:rPr lang="en-US" dirty="0"/>
              <a:t>Memory Leaks on Apple Platforms</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type="body" idx="4294967295"/>
          </p:nvPr>
        </p:nvSpPr>
        <p:spPr>
          <a:xfrm>
            <a:off x="445062" y="2895938"/>
            <a:ext cx="6789738" cy="800100"/>
          </a:xfrm>
        </p:spPr>
        <p:txBody>
          <a:bodyPr>
            <a:noAutofit/>
          </a:bodyPr>
          <a:lstStyle/>
          <a:p>
            <a:r>
              <a:rPr lang="en-US" sz="1400" i="1" dirty="0">
                <a:solidFill>
                  <a:schemeClr val="accent2"/>
                </a:solidFill>
                <a:hlinkClick r:id="rId2">
                  <a:extLst>
                    <a:ext uri="{A12FA001-AC4F-418D-AE19-62706E023703}">
                      <ahyp:hlinkClr xmlns:ahyp="http://schemas.microsoft.com/office/drawing/2018/hyperlinkcolor" val="tx"/>
                    </a:ext>
                  </a:extLst>
                </a:hlinkClick>
              </a:rPr>
              <a:t>https://aka.ms/maui-memory-leaks</a:t>
            </a:r>
            <a:r>
              <a:rPr lang="en-US" sz="1400" i="1" dirty="0">
                <a:solidFill>
                  <a:schemeClr val="accent2"/>
                </a:solidFill>
              </a:rPr>
              <a:t>  </a:t>
            </a:r>
          </a:p>
          <a:p>
            <a:r>
              <a:rPr lang="en-US" sz="1400" dirty="0"/>
              <a:t>Roslyn analyzer for iOS circular references</a:t>
            </a:r>
          </a:p>
          <a:p>
            <a:r>
              <a:rPr lang="en-US" sz="1400" dirty="0"/>
              <a:t>Take for example the following Swift code:</a:t>
            </a:r>
          </a:p>
          <a:p>
            <a:pPr lvl="1"/>
            <a:r>
              <a:rPr lang="en-US" sz="1200" dirty="0"/>
              <a:t>Parent -&gt; Child, and Child -&gt; Parent</a:t>
            </a:r>
          </a:p>
          <a:p>
            <a:pPr lvl="1"/>
            <a:r>
              <a:rPr lang="en-US" sz="1200" dirty="0"/>
              <a:t>The same situation can occur in C#</a:t>
            </a:r>
            <a:br>
              <a:rPr lang="en-US" sz="1200" dirty="0"/>
            </a:br>
            <a:endParaRPr lang="en-US" sz="1200" dirty="0"/>
          </a:p>
          <a:p>
            <a:endParaRPr lang="en-US" sz="1400" dirty="0"/>
          </a:p>
          <a:p>
            <a:endParaRPr lang="en-US" sz="1400" dirty="0"/>
          </a:p>
        </p:txBody>
      </p:sp>
      <p:pic>
        <p:nvPicPr>
          <p:cNvPr id="4" name="Picture 3">
            <a:extLst>
              <a:ext uri="{FF2B5EF4-FFF2-40B4-BE49-F238E27FC236}">
                <a16:creationId xmlns:a16="http://schemas.microsoft.com/office/drawing/2014/main" id="{0E59C50F-974D-A6A0-E204-0070B5222E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6084" y="732055"/>
            <a:ext cx="6466609" cy="2223928"/>
          </a:xfrm>
          <a:prstGeom prst="rect">
            <a:avLst/>
          </a:prstGeom>
        </p:spPr>
      </p:pic>
      <p:pic>
        <p:nvPicPr>
          <p:cNvPr id="3" name="Picture 2">
            <a:extLst>
              <a:ext uri="{FF2B5EF4-FFF2-40B4-BE49-F238E27FC236}">
                <a16:creationId xmlns:a16="http://schemas.microsoft.com/office/drawing/2014/main" id="{301C0AC5-DF16-A5FF-5CDD-35D54105872B}"/>
              </a:ext>
            </a:extLst>
          </p:cNvPr>
          <p:cNvPicPr>
            <a:picLocks noChangeAspect="1"/>
          </p:cNvPicPr>
          <p:nvPr/>
        </p:nvPicPr>
        <p:blipFill>
          <a:blip r:embed="rId4"/>
          <a:stretch>
            <a:fillRect/>
          </a:stretch>
        </p:blipFill>
        <p:spPr>
          <a:xfrm>
            <a:off x="5445869" y="3211541"/>
            <a:ext cx="3014663" cy="1571625"/>
          </a:xfrm>
          <a:prstGeom prst="rect">
            <a:avLst/>
          </a:prstGeom>
        </p:spPr>
      </p:pic>
    </p:spTree>
    <p:extLst>
      <p:ext uri="{BB962C8B-B14F-4D97-AF65-F5344CB8AC3E}">
        <p14:creationId xmlns:p14="http://schemas.microsoft.com/office/powerpoint/2010/main" val="1108877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idx="4294967295"/>
          </p:nvPr>
        </p:nvSpPr>
        <p:spPr>
          <a:xfrm>
            <a:off x="0" y="8047"/>
            <a:ext cx="8770076" cy="1033766"/>
          </a:xfrm>
        </p:spPr>
        <p:txBody>
          <a:bodyPr>
            <a:normAutofit/>
          </a:bodyPr>
          <a:lstStyle/>
          <a:p>
            <a:r>
              <a:rPr lang="en-US" dirty="0"/>
              <a:t>Android: Improvements in Java interop</a:t>
            </a:r>
          </a:p>
        </p:txBody>
      </p:sp>
      <p:pic>
        <p:nvPicPr>
          <p:cNvPr id="14" name="Content Placeholder 13">
            <a:extLst>
              <a:ext uri="{FF2B5EF4-FFF2-40B4-BE49-F238E27FC236}">
                <a16:creationId xmlns:a16="http://schemas.microsoft.com/office/drawing/2014/main" id="{4A0C7A71-FE53-7279-B702-FFEE88F3D1CD}"/>
              </a:ext>
            </a:extLst>
          </p:cNvPr>
          <p:cNvPicPr>
            <a:picLocks noGrp="1" noChangeAspect="1"/>
          </p:cNvPicPr>
          <p:nvPr>
            <p:ph idx="4294967295"/>
          </p:nvPr>
        </p:nvPicPr>
        <p:blipFill>
          <a:blip r:embed="rId2"/>
          <a:stretch>
            <a:fillRect/>
          </a:stretch>
        </p:blipFill>
        <p:spPr>
          <a:xfrm>
            <a:off x="373925" y="3035940"/>
            <a:ext cx="8229600" cy="1521619"/>
          </a:xfrm>
        </p:spPr>
      </p:pic>
      <p:pic>
        <p:nvPicPr>
          <p:cNvPr id="12" name="Picture 11">
            <a:extLst>
              <a:ext uri="{FF2B5EF4-FFF2-40B4-BE49-F238E27FC236}">
                <a16:creationId xmlns:a16="http://schemas.microsoft.com/office/drawing/2014/main" id="{8D3C635F-80D7-5780-B2F0-4B1B3070A688}"/>
              </a:ext>
            </a:extLst>
          </p:cNvPr>
          <p:cNvPicPr>
            <a:picLocks noChangeAspect="1"/>
          </p:cNvPicPr>
          <p:nvPr/>
        </p:nvPicPr>
        <p:blipFill>
          <a:blip r:embed="rId3"/>
          <a:stretch>
            <a:fillRect/>
          </a:stretch>
        </p:blipFill>
        <p:spPr>
          <a:xfrm>
            <a:off x="373924" y="1355874"/>
            <a:ext cx="7498730" cy="1366004"/>
          </a:xfrm>
          <a:prstGeom prst="rect">
            <a:avLst/>
          </a:prstGeom>
        </p:spPr>
      </p:pic>
    </p:spTree>
    <p:extLst>
      <p:ext uri="{BB962C8B-B14F-4D97-AF65-F5344CB8AC3E}">
        <p14:creationId xmlns:p14="http://schemas.microsoft.com/office/powerpoint/2010/main" val="3465211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normAutofit fontScale="90000"/>
          </a:bodyPr>
          <a:lstStyle/>
          <a:p>
            <a:r>
              <a:rPr lang="en-US" dirty="0"/>
              <a:t>Android: Improvements in Java interop</a:t>
            </a:r>
          </a:p>
        </p:txBody>
      </p:sp>
      <p:pic>
        <p:nvPicPr>
          <p:cNvPr id="6" name="Picture 5">
            <a:extLst>
              <a:ext uri="{FF2B5EF4-FFF2-40B4-BE49-F238E27FC236}">
                <a16:creationId xmlns:a16="http://schemas.microsoft.com/office/drawing/2014/main" id="{6B9A6388-181D-5C81-1012-1BEBAEDDCB22}"/>
              </a:ext>
            </a:extLst>
          </p:cNvPr>
          <p:cNvPicPr>
            <a:picLocks noChangeAspect="1"/>
          </p:cNvPicPr>
          <p:nvPr/>
        </p:nvPicPr>
        <p:blipFill>
          <a:blip r:embed="rId2"/>
          <a:stretch>
            <a:fillRect/>
          </a:stretch>
        </p:blipFill>
        <p:spPr>
          <a:xfrm>
            <a:off x="372080" y="1523854"/>
            <a:ext cx="9157063" cy="2777582"/>
          </a:xfrm>
          <a:prstGeom prst="rect">
            <a:avLst/>
          </a:prstGeom>
        </p:spPr>
      </p:pic>
    </p:spTree>
    <p:extLst>
      <p:ext uri="{BB962C8B-B14F-4D97-AF65-F5344CB8AC3E}">
        <p14:creationId xmlns:p14="http://schemas.microsoft.com/office/powerpoint/2010/main" val="2273142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a:xfrm>
            <a:off x="311700" y="242724"/>
            <a:ext cx="8520600" cy="572700"/>
          </a:xfrm>
        </p:spPr>
        <p:txBody>
          <a:bodyPr>
            <a:normAutofit fontScale="90000"/>
          </a:bodyPr>
          <a:lstStyle/>
          <a:p>
            <a:r>
              <a:rPr lang="en-US" dirty="0"/>
              <a:t>Android: Improvements in Java interop</a:t>
            </a:r>
          </a:p>
        </p:txBody>
      </p:sp>
      <p:pic>
        <p:nvPicPr>
          <p:cNvPr id="9" name="Picture 8">
            <a:extLst>
              <a:ext uri="{FF2B5EF4-FFF2-40B4-BE49-F238E27FC236}">
                <a16:creationId xmlns:a16="http://schemas.microsoft.com/office/drawing/2014/main" id="{A5D4B6F4-6F34-D395-DEC2-18C887C0DB27}"/>
              </a:ext>
            </a:extLst>
          </p:cNvPr>
          <p:cNvPicPr>
            <a:picLocks noChangeAspect="1"/>
          </p:cNvPicPr>
          <p:nvPr/>
        </p:nvPicPr>
        <p:blipFill>
          <a:blip r:embed="rId2"/>
          <a:stretch>
            <a:fillRect/>
          </a:stretch>
        </p:blipFill>
        <p:spPr>
          <a:xfrm>
            <a:off x="298656" y="1050078"/>
            <a:ext cx="9144000" cy="3708727"/>
          </a:xfrm>
          <a:prstGeom prst="rect">
            <a:avLst/>
          </a:prstGeom>
        </p:spPr>
      </p:pic>
    </p:spTree>
    <p:extLst>
      <p:ext uri="{BB962C8B-B14F-4D97-AF65-F5344CB8AC3E}">
        <p14:creationId xmlns:p14="http://schemas.microsoft.com/office/powerpoint/2010/main" val="1995888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A9DB-38EB-57FE-C100-3EB918E10C8A}"/>
              </a:ext>
            </a:extLst>
          </p:cNvPr>
          <p:cNvSpPr>
            <a:spLocks noGrp="1"/>
          </p:cNvSpPr>
          <p:nvPr>
            <p:ph type="title" idx="4294967295"/>
          </p:nvPr>
        </p:nvSpPr>
        <p:spPr>
          <a:xfrm>
            <a:off x="375234" y="411682"/>
            <a:ext cx="6961584" cy="800100"/>
          </a:xfrm>
        </p:spPr>
        <p:txBody>
          <a:bodyPr/>
          <a:lstStyle/>
          <a:p>
            <a:r>
              <a:rPr lang="en-US" dirty="0">
                <a:latin typeface="Space Grotesk" pitchFamily="2" charset="0"/>
                <a:cs typeface="Space Grotesk" pitchFamily="2" charset="0"/>
              </a:rPr>
              <a:t>Resources</a:t>
            </a:r>
          </a:p>
        </p:txBody>
      </p:sp>
      <p:sp>
        <p:nvSpPr>
          <p:cNvPr id="4" name="Content Placeholder 3">
            <a:extLst>
              <a:ext uri="{FF2B5EF4-FFF2-40B4-BE49-F238E27FC236}">
                <a16:creationId xmlns:a16="http://schemas.microsoft.com/office/drawing/2014/main" id="{42289DC5-BCF7-775E-BC2C-083414B6E35C}"/>
              </a:ext>
            </a:extLst>
          </p:cNvPr>
          <p:cNvSpPr>
            <a:spLocks noGrp="1"/>
          </p:cNvSpPr>
          <p:nvPr>
            <p:ph type="body" idx="4294967295"/>
          </p:nvPr>
        </p:nvSpPr>
        <p:spPr>
          <a:xfrm>
            <a:off x="375234" y="1439466"/>
            <a:ext cx="6790134" cy="800100"/>
          </a:xfrm>
        </p:spPr>
        <p:txBody>
          <a:bodyPr>
            <a:noAutofit/>
          </a:bodyPr>
          <a:lstStyle/>
          <a:p>
            <a:pPr>
              <a:spcBef>
                <a:spcPts val="2250"/>
              </a:spcBef>
              <a:buNone/>
            </a:pPr>
            <a:r>
              <a:rPr lang="en-US" dirty="0">
                <a:latin typeface="Space Grotesk" pitchFamily="2" charset="0"/>
                <a:cs typeface="Space Grotesk" pitchFamily="2" charset="0"/>
              </a:rPr>
              <a:t>.NET 8 Performance Improvements in .NET MAUI</a:t>
            </a:r>
            <a:br>
              <a:rPr lang="en-US" dirty="0">
                <a:latin typeface="Space Grotesk" pitchFamily="2" charset="0"/>
                <a:cs typeface="Space Grotesk" pitchFamily="2" charset="0"/>
              </a:rPr>
            </a:br>
            <a:r>
              <a:rPr lang="en-US" i="1" u="sng" dirty="0">
                <a:solidFill>
                  <a:srgbClr val="264150"/>
                </a:solidFill>
                <a:latin typeface="Space Grotesk" pitchFamily="2" charset="0"/>
                <a:cs typeface="Space Grotesk" pitchFamily="2" charset="0"/>
              </a:rPr>
              <a:t>aka.ms/mauiperf8</a:t>
            </a:r>
          </a:p>
          <a:p>
            <a:pPr>
              <a:spcBef>
                <a:spcPts val="2250"/>
              </a:spcBef>
              <a:buNone/>
            </a:pPr>
            <a:r>
              <a:rPr lang="en-US" dirty="0">
                <a:latin typeface="Space Grotesk" pitchFamily="2" charset="0"/>
                <a:cs typeface="Space Grotesk" pitchFamily="2" charset="0"/>
              </a:rPr>
              <a:t>Wiki page about profiling .NET MAUI</a:t>
            </a:r>
            <a:br>
              <a:rPr lang="en-US" dirty="0">
                <a:latin typeface="Space Grotesk" pitchFamily="2" charset="0"/>
                <a:cs typeface="Space Grotesk" pitchFamily="2" charset="0"/>
              </a:rPr>
            </a:br>
            <a:r>
              <a:rPr lang="en-US" i="1" u="sng" dirty="0">
                <a:solidFill>
                  <a:srgbClr val="264150"/>
                </a:solidFill>
                <a:latin typeface="Space Grotesk" pitchFamily="2" charset="0"/>
                <a:cs typeface="Space Grotesk" pitchFamily="2" charset="0"/>
              </a:rPr>
              <a:t>aka.ms/profile-</a:t>
            </a:r>
            <a:r>
              <a:rPr lang="en-US" i="1" u="sng" dirty="0" err="1">
                <a:solidFill>
                  <a:srgbClr val="264150"/>
                </a:solidFill>
                <a:latin typeface="Space Grotesk" pitchFamily="2" charset="0"/>
                <a:cs typeface="Space Grotesk" pitchFamily="2" charset="0"/>
              </a:rPr>
              <a:t>maui</a:t>
            </a:r>
            <a:endParaRPr lang="en-US" i="1" u="sng" dirty="0">
              <a:solidFill>
                <a:srgbClr val="264150"/>
              </a:solidFill>
              <a:latin typeface="Space Grotesk" pitchFamily="2" charset="0"/>
              <a:cs typeface="Space Grotesk" pitchFamily="2" charset="0"/>
            </a:endParaRPr>
          </a:p>
          <a:p>
            <a:pPr>
              <a:spcBef>
                <a:spcPts val="2250"/>
              </a:spcBef>
              <a:buNone/>
            </a:pPr>
            <a:r>
              <a:rPr lang="en-US" dirty="0">
                <a:latin typeface="Space Grotesk" pitchFamily="2" charset="0"/>
                <a:cs typeface="Space Grotesk" pitchFamily="2" charset="0"/>
              </a:rPr>
              <a:t>Wiki page about Memory Leaks</a:t>
            </a:r>
            <a:br>
              <a:rPr lang="en-US" dirty="0">
                <a:latin typeface="Space Grotesk" pitchFamily="2" charset="0"/>
                <a:cs typeface="Space Grotesk" pitchFamily="2" charset="0"/>
              </a:rPr>
            </a:br>
            <a:r>
              <a:rPr lang="en-US" i="1" u="sng" dirty="0">
                <a:solidFill>
                  <a:srgbClr val="264150"/>
                </a:solidFill>
                <a:latin typeface="Space Grotesk" pitchFamily="2" charset="0"/>
                <a:cs typeface="Space Grotesk" pitchFamily="2" charset="0"/>
              </a:rPr>
              <a:t>aka.ms/</a:t>
            </a:r>
            <a:r>
              <a:rPr lang="en-US" i="1" u="sng" dirty="0" err="1">
                <a:solidFill>
                  <a:srgbClr val="264150"/>
                </a:solidFill>
                <a:latin typeface="Space Grotesk" pitchFamily="2" charset="0"/>
                <a:cs typeface="Space Grotesk" pitchFamily="2" charset="0"/>
              </a:rPr>
              <a:t>maui</a:t>
            </a:r>
            <a:r>
              <a:rPr lang="en-US" i="1" u="sng" dirty="0">
                <a:solidFill>
                  <a:srgbClr val="264150"/>
                </a:solidFill>
                <a:latin typeface="Space Grotesk" pitchFamily="2" charset="0"/>
                <a:cs typeface="Space Grotesk" pitchFamily="2" charset="0"/>
              </a:rPr>
              <a:t>-memory-leaks</a:t>
            </a:r>
          </a:p>
        </p:txBody>
      </p:sp>
      <p:pic>
        <p:nvPicPr>
          <p:cNvPr id="5" name="Graphic 4">
            <a:extLst>
              <a:ext uri="{FF2B5EF4-FFF2-40B4-BE49-F238E27FC236}">
                <a16:creationId xmlns:a16="http://schemas.microsoft.com/office/drawing/2014/main" id="{4BD5B29B-D37A-0F55-E5FF-791D5010459C}"/>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8711"/>
          <a:stretch/>
        </p:blipFill>
        <p:spPr>
          <a:xfrm>
            <a:off x="6396288" y="4212314"/>
            <a:ext cx="2747712" cy="382369"/>
          </a:xfrm>
          <a:prstGeom prst="rect">
            <a:avLst/>
          </a:prstGeom>
        </p:spPr>
      </p:pic>
      <p:pic>
        <p:nvPicPr>
          <p:cNvPr id="6" name="Picture 5">
            <a:extLst>
              <a:ext uri="{FF2B5EF4-FFF2-40B4-BE49-F238E27FC236}">
                <a16:creationId xmlns:a16="http://schemas.microsoft.com/office/drawing/2014/main" id="{8FB7AE80-78AF-AD6F-83B6-69E8BE69C1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78014" y="2797936"/>
            <a:ext cx="1462955" cy="1742396"/>
          </a:xfrm>
          <a:prstGeom prst="rect">
            <a:avLst/>
          </a:prstGeom>
        </p:spPr>
      </p:pic>
    </p:spTree>
    <p:extLst>
      <p:ext uri="{BB962C8B-B14F-4D97-AF65-F5344CB8AC3E}">
        <p14:creationId xmlns:p14="http://schemas.microsoft.com/office/powerpoint/2010/main" val="179432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B4A441-0F99-4FC1-B7AB-2E01C61F72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4207" y="856771"/>
            <a:ext cx="3495703" cy="3755081"/>
          </a:xfrm>
          <a:prstGeom prst="rect">
            <a:avLst/>
          </a:prstGeom>
        </p:spPr>
      </p:pic>
      <p:sp>
        <p:nvSpPr>
          <p:cNvPr id="9" name="Title 8">
            <a:extLst>
              <a:ext uri="{FF2B5EF4-FFF2-40B4-BE49-F238E27FC236}">
                <a16:creationId xmlns:a16="http://schemas.microsoft.com/office/drawing/2014/main" id="{03353FD0-4B0F-470D-8E10-64DC01E7E98D}"/>
              </a:ext>
            </a:extLst>
          </p:cNvPr>
          <p:cNvSpPr>
            <a:spLocks noGrp="1"/>
          </p:cNvSpPr>
          <p:nvPr>
            <p:ph type="title"/>
          </p:nvPr>
        </p:nvSpPr>
        <p:spPr>
          <a:xfrm>
            <a:off x="127095" y="263608"/>
            <a:ext cx="7886700" cy="994172"/>
          </a:xfrm>
        </p:spPr>
        <p:txBody>
          <a:bodyPr>
            <a:normAutofit/>
          </a:bodyPr>
          <a:lstStyle/>
          <a:p>
            <a:r>
              <a:rPr lang="en-US" dirty="0">
                <a:latin typeface="+mj-lt"/>
              </a:rPr>
              <a:t>Ready for the stores</a:t>
            </a:r>
            <a:br>
              <a:rPr lang="en-US" dirty="0">
                <a:latin typeface="+mj-lt"/>
              </a:rPr>
            </a:br>
            <a:endParaRPr lang="en-US" dirty="0">
              <a:latin typeface="+mj-lt"/>
            </a:endParaRPr>
          </a:p>
        </p:txBody>
      </p:sp>
      <p:pic>
        <p:nvPicPr>
          <p:cNvPr id="6" name="Picture 5" descr="A black rectangular sign with white text&#10;&#10;Description automatically generated">
            <a:extLst>
              <a:ext uri="{FF2B5EF4-FFF2-40B4-BE49-F238E27FC236}">
                <a16:creationId xmlns:a16="http://schemas.microsoft.com/office/drawing/2014/main" id="{9174B821-3F6B-4680-A4A8-565936F73FB5}"/>
              </a:ext>
            </a:extLst>
          </p:cNvPr>
          <p:cNvPicPr>
            <a:picLocks noChangeAspect="1"/>
          </p:cNvPicPr>
          <p:nvPr/>
        </p:nvPicPr>
        <p:blipFill>
          <a:blip r:embed="rId4"/>
          <a:stretch>
            <a:fillRect/>
          </a:stretch>
        </p:blipFill>
        <p:spPr>
          <a:xfrm>
            <a:off x="6375051" y="3368839"/>
            <a:ext cx="2064544" cy="1243013"/>
          </a:xfrm>
          <a:prstGeom prst="rect">
            <a:avLst/>
          </a:prstGeom>
          <a:solidFill>
            <a:srgbClr val="F2F2F2"/>
          </a:solidFill>
        </p:spPr>
      </p:pic>
    </p:spTree>
    <p:extLst>
      <p:ext uri="{BB962C8B-B14F-4D97-AF65-F5344CB8AC3E}">
        <p14:creationId xmlns:p14="http://schemas.microsoft.com/office/powerpoint/2010/main" val="3444614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831412-8606-4D90-8891-3EA7BBF298A3}"/>
              </a:ext>
            </a:extLst>
          </p:cNvPr>
          <p:cNvSpPr>
            <a:spLocks noGrp="1"/>
          </p:cNvSpPr>
          <p:nvPr>
            <p:ph type="ctrTitle" idx="4294967295"/>
          </p:nvPr>
        </p:nvSpPr>
        <p:spPr>
          <a:xfrm>
            <a:off x="597868" y="1960124"/>
            <a:ext cx="6510338" cy="1312069"/>
          </a:xfrm>
        </p:spPr>
        <p:txBody>
          <a:bodyPr/>
          <a:lstStyle/>
          <a:p>
            <a:r>
              <a:rPr lang="en-US" dirty="0">
                <a:latin typeface="Space Grotesk" pitchFamily="2" charset="0"/>
                <a:cs typeface="Space Grotesk" pitchFamily="2" charset="0"/>
              </a:rPr>
              <a:t>Questions Time</a:t>
            </a:r>
          </a:p>
        </p:txBody>
      </p:sp>
      <p:sp>
        <p:nvSpPr>
          <p:cNvPr id="5" name="TextBox 4">
            <a:extLst>
              <a:ext uri="{FF2B5EF4-FFF2-40B4-BE49-F238E27FC236}">
                <a16:creationId xmlns:a16="http://schemas.microsoft.com/office/drawing/2014/main" id="{BFE10529-D664-4E6D-8171-412DA9EBDC9D}"/>
              </a:ext>
            </a:extLst>
          </p:cNvPr>
          <p:cNvSpPr txBox="1"/>
          <p:nvPr/>
        </p:nvSpPr>
        <p:spPr>
          <a:xfrm>
            <a:off x="84987" y="4613609"/>
            <a:ext cx="946093" cy="253916"/>
          </a:xfrm>
          <a:prstGeom prst="rect">
            <a:avLst/>
          </a:prstGeom>
          <a:noFill/>
        </p:spPr>
        <p:txBody>
          <a:bodyPr wrap="none" rtlCol="0">
            <a:spAutoFit/>
          </a:bodyPr>
          <a:lstStyle/>
          <a:p>
            <a:r>
              <a:rPr lang="en-US" sz="1050" i="1" dirty="0">
                <a:solidFill>
                  <a:schemeClr val="accent2"/>
                </a:solidFill>
                <a:latin typeface="+mj-lt"/>
              </a:rPr>
              <a:t>@_Codrina_</a:t>
            </a:r>
          </a:p>
        </p:txBody>
      </p:sp>
      <p:pic>
        <p:nvPicPr>
          <p:cNvPr id="6" name="Picture 5" descr="Icon&#10;&#10;Description automatically generated">
            <a:extLst>
              <a:ext uri="{FF2B5EF4-FFF2-40B4-BE49-F238E27FC236}">
                <a16:creationId xmlns:a16="http://schemas.microsoft.com/office/drawing/2014/main" id="{3E3BE49A-DFEE-4B20-84C3-2A0E416F8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85313" y="4668389"/>
            <a:ext cx="125436" cy="167439"/>
          </a:xfrm>
          <a:prstGeom prst="rect">
            <a:avLst/>
          </a:prstGeom>
        </p:spPr>
      </p:pic>
      <p:pic>
        <p:nvPicPr>
          <p:cNvPr id="7" name="Picture 6" descr="A cartoon of a gorilla&#10;&#10;Description automatically generated">
            <a:extLst>
              <a:ext uri="{FF2B5EF4-FFF2-40B4-BE49-F238E27FC236}">
                <a16:creationId xmlns:a16="http://schemas.microsoft.com/office/drawing/2014/main" id="{BA849AB9-6955-4C65-A920-A52849C78251}"/>
              </a:ext>
            </a:extLst>
          </p:cNvPr>
          <p:cNvPicPr>
            <a:picLocks noChangeAspect="1"/>
          </p:cNvPicPr>
          <p:nvPr/>
        </p:nvPicPr>
        <p:blipFill rotWithShape="1">
          <a:blip r:embed="rId3">
            <a:extLst>
              <a:ext uri="{28A0092B-C50C-407E-A947-70E740481C1C}">
                <a14:useLocalDpi xmlns:a14="http://schemas.microsoft.com/office/drawing/2010/main" val="0"/>
              </a:ext>
            </a:extLst>
          </a:blip>
          <a:srcRect l="10385" t="17193" r="13137" b="15421"/>
          <a:stretch/>
        </p:blipFill>
        <p:spPr>
          <a:xfrm>
            <a:off x="8078799" y="1846378"/>
            <a:ext cx="695552" cy="981513"/>
          </a:xfrm>
          <a:prstGeom prst="rect">
            <a:avLst/>
          </a:prstGeom>
        </p:spPr>
      </p:pic>
      <p:pic>
        <p:nvPicPr>
          <p:cNvPr id="8" name="Picture 7" descr="A red location pin with a circle&#10;&#10;Description automatically generated">
            <a:extLst>
              <a:ext uri="{FF2B5EF4-FFF2-40B4-BE49-F238E27FC236}">
                <a16:creationId xmlns:a16="http://schemas.microsoft.com/office/drawing/2014/main" id="{91121020-C5D9-4D5B-9548-F796DE199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32" y="2017106"/>
            <a:ext cx="510236" cy="510236"/>
          </a:xfrm>
          <a:prstGeom prst="rect">
            <a:avLst/>
          </a:prstGeom>
        </p:spPr>
      </p:pic>
    </p:spTree>
    <p:extLst>
      <p:ext uri="{BB962C8B-B14F-4D97-AF65-F5344CB8AC3E}">
        <p14:creationId xmlns:p14="http://schemas.microsoft.com/office/powerpoint/2010/main" val="2426690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814706-2E5B-4FDA-8C62-7676A5791E81}"/>
              </a:ext>
            </a:extLst>
          </p:cNvPr>
          <p:cNvSpPr>
            <a:spLocks noGrp="1"/>
          </p:cNvSpPr>
          <p:nvPr>
            <p:ph type="title" idx="4294967295"/>
          </p:nvPr>
        </p:nvSpPr>
        <p:spPr>
          <a:xfrm>
            <a:off x="0" y="2001598"/>
            <a:ext cx="9144000" cy="1394222"/>
          </a:xfrm>
        </p:spPr>
        <p:txBody>
          <a:bodyPr/>
          <a:lstStyle/>
          <a:p>
            <a:r>
              <a:rPr lang="en-US" dirty="0">
                <a:latin typeface="Space Grotesk" pitchFamily="2" charset="0"/>
                <a:cs typeface="Space Grotesk" pitchFamily="2" charset="0"/>
              </a:rPr>
              <a:t>			</a:t>
            </a:r>
            <a:r>
              <a:rPr lang="en-US" sz="5400" dirty="0">
                <a:latin typeface="Space Grotesk" pitchFamily="2" charset="0"/>
                <a:cs typeface="Space Grotesk" pitchFamily="2" charset="0"/>
              </a:rPr>
              <a:t>Thank you!</a:t>
            </a:r>
            <a:endParaRPr lang="en-US" dirty="0">
              <a:latin typeface="Space Grotesk" pitchFamily="2" charset="0"/>
              <a:cs typeface="Space Grotesk" pitchFamily="2" charset="0"/>
            </a:endParaRPr>
          </a:p>
        </p:txBody>
      </p:sp>
      <p:pic>
        <p:nvPicPr>
          <p:cNvPr id="5" name="Picture 4">
            <a:extLst>
              <a:ext uri="{FF2B5EF4-FFF2-40B4-BE49-F238E27FC236}">
                <a16:creationId xmlns:a16="http://schemas.microsoft.com/office/drawing/2014/main" id="{04BE7328-96DB-412A-92E2-2B0F5531B578}"/>
              </a:ext>
            </a:extLst>
          </p:cNvPr>
          <p:cNvPicPr>
            <a:picLocks noChangeAspect="1"/>
          </p:cNvPicPr>
          <p:nvPr/>
        </p:nvPicPr>
        <p:blipFill>
          <a:blip r:embed="rId2"/>
          <a:stretch>
            <a:fillRect/>
          </a:stretch>
        </p:blipFill>
        <p:spPr>
          <a:xfrm>
            <a:off x="163830" y="1061328"/>
            <a:ext cx="1496173" cy="1510422"/>
          </a:xfrm>
          <a:prstGeom prst="rect">
            <a:avLst/>
          </a:prstGeom>
        </p:spPr>
      </p:pic>
      <p:sp>
        <p:nvSpPr>
          <p:cNvPr id="6" name="TextBox 5">
            <a:extLst>
              <a:ext uri="{FF2B5EF4-FFF2-40B4-BE49-F238E27FC236}">
                <a16:creationId xmlns:a16="http://schemas.microsoft.com/office/drawing/2014/main" id="{C317D9B0-3F5C-4B5D-9663-88AC63A44987}"/>
              </a:ext>
            </a:extLst>
          </p:cNvPr>
          <p:cNvSpPr txBox="1"/>
          <p:nvPr/>
        </p:nvSpPr>
        <p:spPr>
          <a:xfrm>
            <a:off x="7277006" y="2623209"/>
            <a:ext cx="2685819" cy="276999"/>
          </a:xfrm>
          <a:prstGeom prst="rect">
            <a:avLst/>
          </a:prstGeom>
          <a:noFill/>
        </p:spPr>
        <p:txBody>
          <a:bodyPr wrap="square" rtlCol="0">
            <a:spAutoFit/>
          </a:bodyPr>
          <a:lstStyle/>
          <a:p>
            <a:r>
              <a:rPr lang="en-US" sz="1200" dirty="0">
                <a:latin typeface="Space Grotesk" pitchFamily="2" charset="0"/>
                <a:cs typeface="Space Grotesk" pitchFamily="2" charset="0"/>
              </a:rPr>
              <a:t>@_Codrina_</a:t>
            </a:r>
          </a:p>
        </p:txBody>
      </p:sp>
      <p:pic>
        <p:nvPicPr>
          <p:cNvPr id="7" name="Picture 6" descr="Icon&#10;&#10;Description automatically generated">
            <a:extLst>
              <a:ext uri="{FF2B5EF4-FFF2-40B4-BE49-F238E27FC236}">
                <a16:creationId xmlns:a16="http://schemas.microsoft.com/office/drawing/2014/main" id="{6A98A50F-90FE-46A7-8FC2-264AA5CB9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60793" y="2068006"/>
            <a:ext cx="148191" cy="197813"/>
          </a:xfrm>
          <a:prstGeom prst="rect">
            <a:avLst/>
          </a:prstGeom>
        </p:spPr>
      </p:pic>
      <p:sp>
        <p:nvSpPr>
          <p:cNvPr id="8" name="TextBox 7">
            <a:extLst>
              <a:ext uri="{FF2B5EF4-FFF2-40B4-BE49-F238E27FC236}">
                <a16:creationId xmlns:a16="http://schemas.microsoft.com/office/drawing/2014/main" id="{E38105A2-990D-4200-8FB6-6AB7920555FC}"/>
              </a:ext>
            </a:extLst>
          </p:cNvPr>
          <p:cNvSpPr txBox="1"/>
          <p:nvPr/>
        </p:nvSpPr>
        <p:spPr>
          <a:xfrm>
            <a:off x="169564" y="803222"/>
            <a:ext cx="1484702" cy="253916"/>
          </a:xfrm>
          <a:prstGeom prst="rect">
            <a:avLst/>
          </a:prstGeom>
          <a:noFill/>
        </p:spPr>
        <p:txBody>
          <a:bodyPr wrap="none" rtlCol="0">
            <a:spAutoFit/>
          </a:bodyPr>
          <a:lstStyle/>
          <a:p>
            <a:pPr algn="ctr"/>
            <a:r>
              <a:rPr lang="en-US" sz="1050" dirty="0">
                <a:solidFill>
                  <a:srgbClr val="C00000"/>
                </a:solidFill>
                <a:latin typeface="Space Grotesk" pitchFamily="2" charset="0"/>
                <a:cs typeface="Space Grotesk" pitchFamily="2" charset="0"/>
              </a:rPr>
              <a:t>Add me on LinkedIn:</a:t>
            </a:r>
          </a:p>
        </p:txBody>
      </p:sp>
      <p:sp>
        <p:nvSpPr>
          <p:cNvPr id="9" name="TextBox 8">
            <a:extLst>
              <a:ext uri="{FF2B5EF4-FFF2-40B4-BE49-F238E27FC236}">
                <a16:creationId xmlns:a16="http://schemas.microsoft.com/office/drawing/2014/main" id="{B48A3494-7FB3-4679-ABB6-37B71C9E9890}"/>
              </a:ext>
            </a:extLst>
          </p:cNvPr>
          <p:cNvSpPr txBox="1"/>
          <p:nvPr/>
        </p:nvSpPr>
        <p:spPr>
          <a:xfrm>
            <a:off x="7169938" y="751238"/>
            <a:ext cx="1682891" cy="415498"/>
          </a:xfrm>
          <a:prstGeom prst="rect">
            <a:avLst/>
          </a:prstGeom>
          <a:noFill/>
        </p:spPr>
        <p:txBody>
          <a:bodyPr wrap="square" rtlCol="0">
            <a:spAutoFit/>
          </a:bodyPr>
          <a:lstStyle/>
          <a:p>
            <a:pPr algn="ctr"/>
            <a:r>
              <a:rPr lang="en-US" sz="1050" dirty="0">
                <a:solidFill>
                  <a:srgbClr val="C00000"/>
                </a:solidFill>
                <a:latin typeface="Space Grotesk" pitchFamily="2" charset="0"/>
                <a:cs typeface="Space Grotesk" pitchFamily="2" charset="0"/>
              </a:rPr>
              <a:t>Follow me on X(</a:t>
            </a:r>
            <a:r>
              <a:rPr lang="en-US" sz="1050" i="1" dirty="0">
                <a:solidFill>
                  <a:srgbClr val="C00000"/>
                </a:solidFill>
                <a:latin typeface="Space Grotesk" pitchFamily="2" charset="0"/>
                <a:cs typeface="Space Grotesk" pitchFamily="2" charset="0"/>
              </a:rPr>
              <a:t>twitter</a:t>
            </a:r>
            <a:r>
              <a:rPr lang="en-US" sz="1050" dirty="0">
                <a:solidFill>
                  <a:srgbClr val="C00000"/>
                </a:solidFill>
                <a:latin typeface="Space Grotesk" pitchFamily="2" charset="0"/>
                <a:cs typeface="Space Grotesk" pitchFamily="2" charset="0"/>
              </a:rPr>
              <a:t>):</a:t>
            </a:r>
          </a:p>
        </p:txBody>
      </p:sp>
      <p:sp>
        <p:nvSpPr>
          <p:cNvPr id="2" name="TextBox 1">
            <a:extLst>
              <a:ext uri="{FF2B5EF4-FFF2-40B4-BE49-F238E27FC236}">
                <a16:creationId xmlns:a16="http://schemas.microsoft.com/office/drawing/2014/main" id="{474BF2DD-2C05-4EFB-897C-EEBF9E7864B1}"/>
              </a:ext>
            </a:extLst>
          </p:cNvPr>
          <p:cNvSpPr txBox="1"/>
          <p:nvPr/>
        </p:nvSpPr>
        <p:spPr>
          <a:xfrm>
            <a:off x="163830" y="4533820"/>
            <a:ext cx="6210354" cy="577081"/>
          </a:xfrm>
          <a:prstGeom prst="rect">
            <a:avLst/>
          </a:prstGeom>
          <a:noFill/>
        </p:spPr>
        <p:txBody>
          <a:bodyPr wrap="none" rtlCol="0">
            <a:spAutoFit/>
          </a:bodyPr>
          <a:lstStyle/>
          <a:p>
            <a:r>
              <a:rPr lang="en-US" sz="1050" i="1" dirty="0">
                <a:solidFill>
                  <a:srgbClr val="264150"/>
                </a:solidFill>
                <a:latin typeface="Space Grotesk" pitchFamily="2" charset="0"/>
                <a:cs typeface="Space Grotesk" pitchFamily="2" charset="0"/>
              </a:rPr>
              <a:t>This presentation is for educational purposes only. </a:t>
            </a:r>
          </a:p>
          <a:p>
            <a:r>
              <a:rPr lang="en-US" sz="1050" i="1" dirty="0">
                <a:solidFill>
                  <a:srgbClr val="264150"/>
                </a:solidFill>
                <a:latin typeface="Space Grotesk" pitchFamily="2" charset="0"/>
                <a:cs typeface="Space Grotesk" pitchFamily="2" charset="0"/>
              </a:rPr>
              <a:t>Opinions or points of view expressed in this presentation represent the view of the speaker.</a:t>
            </a:r>
          </a:p>
          <a:p>
            <a:r>
              <a:rPr lang="en-US" sz="1050" i="1" dirty="0">
                <a:solidFill>
                  <a:srgbClr val="264150"/>
                </a:solidFill>
                <a:latin typeface="Space Grotesk" pitchFamily="2" charset="0"/>
                <a:cs typeface="Space Grotesk" pitchFamily="2" charset="0"/>
              </a:rPr>
              <a:t>All trademarks, logos and brand names are the property of their respective owners.</a:t>
            </a:r>
          </a:p>
        </p:txBody>
      </p:sp>
      <p:pic>
        <p:nvPicPr>
          <p:cNvPr id="10" name="Picture 9" descr="A picture containing person, person, wall&#10;&#10;Description automatically generated">
            <a:extLst>
              <a:ext uri="{FF2B5EF4-FFF2-40B4-BE49-F238E27FC236}">
                <a16:creationId xmlns:a16="http://schemas.microsoft.com/office/drawing/2014/main" id="{49F82CA1-F89B-4F5F-A18F-2739E821B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9320" y="1141471"/>
            <a:ext cx="1351544" cy="13501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943DBE00-F0CA-4565-8A61-6653F5E56CDE}"/>
              </a:ext>
            </a:extLst>
          </p:cNvPr>
          <p:cNvSpPr txBox="1"/>
          <p:nvPr/>
        </p:nvSpPr>
        <p:spPr>
          <a:xfrm>
            <a:off x="282176" y="2599024"/>
            <a:ext cx="2538454" cy="253916"/>
          </a:xfrm>
          <a:prstGeom prst="rect">
            <a:avLst/>
          </a:prstGeom>
          <a:noFill/>
        </p:spPr>
        <p:txBody>
          <a:bodyPr wrap="square">
            <a:spAutoFit/>
          </a:bodyPr>
          <a:lstStyle/>
          <a:p>
            <a:r>
              <a:rPr lang="en-US" sz="1050" dirty="0">
                <a:latin typeface="Space Grotesk" pitchFamily="2" charset="0"/>
                <a:cs typeface="Space Grotesk" pitchFamily="2" charset="0"/>
              </a:rPr>
              <a:t>in/</a:t>
            </a:r>
            <a:r>
              <a:rPr lang="en-US" sz="1050" dirty="0" err="1">
                <a:latin typeface="Space Grotesk" pitchFamily="2" charset="0"/>
                <a:cs typeface="Space Grotesk" pitchFamily="2" charset="0"/>
              </a:rPr>
              <a:t>codrinamerigo</a:t>
            </a:r>
            <a:r>
              <a:rPr lang="en-US" sz="1050" dirty="0">
                <a:latin typeface="Space Grotesk" pitchFamily="2" charset="0"/>
                <a:cs typeface="Space Grotesk" pitchFamily="2" charset="0"/>
              </a:rPr>
              <a:t>/</a:t>
            </a:r>
          </a:p>
        </p:txBody>
      </p:sp>
      <p:pic>
        <p:nvPicPr>
          <p:cNvPr id="11" name="Picture 10" descr="Icon&#10;&#10;Description automatically generated">
            <a:extLst>
              <a:ext uri="{FF2B5EF4-FFF2-40B4-BE49-F238E27FC236}">
                <a16:creationId xmlns:a16="http://schemas.microsoft.com/office/drawing/2014/main" id="{3F57EADA-336D-4656-A009-AE12E97BA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83548" y="2677988"/>
            <a:ext cx="125436" cy="167439"/>
          </a:xfrm>
          <a:prstGeom prst="rect">
            <a:avLst/>
          </a:prstGeom>
        </p:spPr>
      </p:pic>
      <p:pic>
        <p:nvPicPr>
          <p:cNvPr id="13" name="Picture 12" descr="A cartoon of a gorilla&#10;&#10;Description automatically generated">
            <a:extLst>
              <a:ext uri="{FF2B5EF4-FFF2-40B4-BE49-F238E27FC236}">
                <a16:creationId xmlns:a16="http://schemas.microsoft.com/office/drawing/2014/main" id="{5B9CDFDC-C9EE-49C3-B8C2-F863F964980A}"/>
              </a:ext>
            </a:extLst>
          </p:cNvPr>
          <p:cNvPicPr>
            <a:picLocks noChangeAspect="1"/>
          </p:cNvPicPr>
          <p:nvPr/>
        </p:nvPicPr>
        <p:blipFill rotWithShape="1">
          <a:blip r:embed="rId5">
            <a:extLst>
              <a:ext uri="{28A0092B-C50C-407E-A947-70E740481C1C}">
                <a14:useLocalDpi xmlns:a14="http://schemas.microsoft.com/office/drawing/2010/main" val="0"/>
              </a:ext>
            </a:extLst>
          </a:blip>
          <a:srcRect l="10385" t="17193" r="13137" b="15421"/>
          <a:stretch/>
        </p:blipFill>
        <p:spPr>
          <a:xfrm>
            <a:off x="4224224" y="3075948"/>
            <a:ext cx="695552" cy="981513"/>
          </a:xfrm>
          <a:prstGeom prst="rect">
            <a:avLst/>
          </a:prstGeom>
        </p:spPr>
      </p:pic>
    </p:spTree>
    <p:extLst>
      <p:ext uri="{BB962C8B-B14F-4D97-AF65-F5344CB8AC3E}">
        <p14:creationId xmlns:p14="http://schemas.microsoft.com/office/powerpoint/2010/main" val="410435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Group 197">
            <a:extLst>
              <a:ext uri="{FF2B5EF4-FFF2-40B4-BE49-F238E27FC236}">
                <a16:creationId xmlns:a16="http://schemas.microsoft.com/office/drawing/2014/main" id="{F4B780EA-9DE5-4348-934D-06AD38A9B3AA}"/>
              </a:ext>
            </a:extLst>
          </p:cNvPr>
          <p:cNvGrpSpPr/>
          <p:nvPr/>
        </p:nvGrpSpPr>
        <p:grpSpPr>
          <a:xfrm>
            <a:off x="1534453" y="2314199"/>
            <a:ext cx="6488175" cy="984290"/>
            <a:chOff x="587375" y="3050167"/>
            <a:chExt cx="11025645" cy="1805270"/>
          </a:xfrm>
        </p:grpSpPr>
        <p:cxnSp>
          <p:nvCxnSpPr>
            <p:cNvPr id="199" name="Straight Connector 198">
              <a:extLst>
                <a:ext uri="{FF2B5EF4-FFF2-40B4-BE49-F238E27FC236}">
                  <a16:creationId xmlns:a16="http://schemas.microsoft.com/office/drawing/2014/main" id="{ADB1DC12-BCCD-4D50-B6F3-46659D67097D}"/>
                </a:ext>
                <a:ext uri="{C183D7F6-B498-43B3-948B-1728B52AA6E4}">
                  <adec:decorative xmlns:adec="http://schemas.microsoft.com/office/drawing/2017/decorative" val="1"/>
                </a:ext>
              </a:extLst>
            </p:cNvPr>
            <p:cNvCxnSpPr>
              <a:cxnSpLocks/>
              <a:endCxn id="219" idx="2"/>
            </p:cNvCxnSpPr>
            <p:nvPr/>
          </p:nvCxnSpPr>
          <p:spPr>
            <a:xfrm flipV="1">
              <a:off x="6100199" y="4362740"/>
              <a:ext cx="0" cy="492697"/>
            </a:xfrm>
            <a:prstGeom prst="line">
              <a:avLst/>
            </a:prstGeom>
            <a:noFill/>
            <a:ln w="28575" cap="rnd" cmpd="sng" algn="ctr">
              <a:solidFill>
                <a:srgbClr val="75757A"/>
              </a:solidFill>
              <a:prstDash val="dash"/>
              <a:miter lim="800000"/>
              <a:headEnd type="none"/>
              <a:tailEnd type="none"/>
            </a:ln>
            <a:effectLst/>
          </p:spPr>
        </p:cxnSp>
        <p:grpSp>
          <p:nvGrpSpPr>
            <p:cNvPr id="200" name="broad application support" descr="broad application support">
              <a:extLst>
                <a:ext uri="{FF2B5EF4-FFF2-40B4-BE49-F238E27FC236}">
                  <a16:creationId xmlns:a16="http://schemas.microsoft.com/office/drawing/2014/main" id="{0B607547-F931-4DD7-987D-0943F65B2866}"/>
                </a:ext>
              </a:extLst>
            </p:cNvPr>
            <p:cNvGrpSpPr/>
            <p:nvPr/>
          </p:nvGrpSpPr>
          <p:grpSpPr>
            <a:xfrm>
              <a:off x="4139578" y="3184508"/>
              <a:ext cx="611788" cy="360630"/>
              <a:chOff x="6313882" y="1370180"/>
              <a:chExt cx="443543" cy="261457"/>
            </a:xfrm>
          </p:grpSpPr>
          <p:sp>
            <p:nvSpPr>
              <p:cNvPr id="266" name="Freeform 907">
                <a:extLst>
                  <a:ext uri="{FF2B5EF4-FFF2-40B4-BE49-F238E27FC236}">
                    <a16:creationId xmlns:a16="http://schemas.microsoft.com/office/drawing/2014/main" id="{C9107BA4-C6B9-4A68-A9A9-699D9DB3A73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67" name="Freeform 908">
                <a:extLst>
                  <a:ext uri="{FF2B5EF4-FFF2-40B4-BE49-F238E27FC236}">
                    <a16:creationId xmlns:a16="http://schemas.microsoft.com/office/drawing/2014/main" id="{03A84D4D-E444-4B46-B4C6-DBD786A5790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68" name="Oval 909">
                <a:extLst>
                  <a:ext uri="{FF2B5EF4-FFF2-40B4-BE49-F238E27FC236}">
                    <a16:creationId xmlns:a16="http://schemas.microsoft.com/office/drawing/2014/main" id="{705C5F5E-77D1-4BD8-A153-B0ECB23469E2}"/>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69" name="Freeform 910">
                <a:extLst>
                  <a:ext uri="{FF2B5EF4-FFF2-40B4-BE49-F238E27FC236}">
                    <a16:creationId xmlns:a16="http://schemas.microsoft.com/office/drawing/2014/main" id="{968B18A1-CB00-4BB9-8FFB-74B9272385AC}"/>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70" name="Freeform 911">
                <a:extLst>
                  <a:ext uri="{FF2B5EF4-FFF2-40B4-BE49-F238E27FC236}">
                    <a16:creationId xmlns:a16="http://schemas.microsoft.com/office/drawing/2014/main" id="{32E6510C-4BBD-440D-8C32-C5874EB8E27B}"/>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grpSp>
        <p:pic>
          <p:nvPicPr>
            <p:cNvPr id="201" name="Graphic 200" descr="Icon of connected dots ">
              <a:extLst>
                <a:ext uri="{FF2B5EF4-FFF2-40B4-BE49-F238E27FC236}">
                  <a16:creationId xmlns:a16="http://schemas.microsoft.com/office/drawing/2014/main" id="{96EB6A79-42E4-4A7D-984F-B014FF663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202" name="online" descr="online">
              <a:extLst>
                <a:ext uri="{FF2B5EF4-FFF2-40B4-BE49-F238E27FC236}">
                  <a16:creationId xmlns:a16="http://schemas.microsoft.com/office/drawing/2014/main" id="{DC581981-C230-439D-BB5A-CE67ED992FDF}"/>
                </a:ext>
              </a:extLst>
            </p:cNvPr>
            <p:cNvGrpSpPr/>
            <p:nvPr/>
          </p:nvGrpSpPr>
          <p:grpSpPr>
            <a:xfrm>
              <a:off x="2489742" y="3063821"/>
              <a:ext cx="602002" cy="602002"/>
              <a:chOff x="4472102" y="5773612"/>
              <a:chExt cx="436448" cy="436448"/>
            </a:xfrm>
          </p:grpSpPr>
          <p:sp>
            <p:nvSpPr>
              <p:cNvPr id="250" name="Freeform: Shape 249">
                <a:extLst>
                  <a:ext uri="{FF2B5EF4-FFF2-40B4-BE49-F238E27FC236}">
                    <a16:creationId xmlns:a16="http://schemas.microsoft.com/office/drawing/2014/main" id="{A6F93C5E-C406-4E1A-84BD-C917B260D63B}"/>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685644">
                  <a:defRPr/>
                </a:pPr>
                <a:endParaRPr lang="en-US" sz="1298">
                  <a:solidFill>
                    <a:prstClr val="black"/>
                  </a:solidFill>
                </a:endParaRPr>
              </a:p>
            </p:txBody>
          </p:sp>
          <p:sp>
            <p:nvSpPr>
              <p:cNvPr id="251" name="Freeform: Shape 250">
                <a:extLst>
                  <a:ext uri="{FF2B5EF4-FFF2-40B4-BE49-F238E27FC236}">
                    <a16:creationId xmlns:a16="http://schemas.microsoft.com/office/drawing/2014/main" id="{7E90D19B-D8C9-44A7-B63E-786EA24A753B}"/>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685644">
                  <a:defRPr/>
                </a:pPr>
                <a:endParaRPr lang="en-US" sz="1298">
                  <a:solidFill>
                    <a:prstClr val="black"/>
                  </a:solidFill>
                </a:endParaRPr>
              </a:p>
            </p:txBody>
          </p:sp>
          <p:sp>
            <p:nvSpPr>
              <p:cNvPr id="252" name="Freeform: Shape 251">
                <a:extLst>
                  <a:ext uri="{FF2B5EF4-FFF2-40B4-BE49-F238E27FC236}">
                    <a16:creationId xmlns:a16="http://schemas.microsoft.com/office/drawing/2014/main" id="{0CA2CC31-9F72-41FD-9370-7B805D2BEBD5}"/>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685644">
                  <a:defRPr/>
                </a:pPr>
                <a:endParaRPr lang="en-US" sz="1298">
                  <a:solidFill>
                    <a:prstClr val="black"/>
                  </a:solidFill>
                </a:endParaRPr>
              </a:p>
            </p:txBody>
          </p:sp>
          <p:sp>
            <p:nvSpPr>
              <p:cNvPr id="253" name="Freeform: Shape 252">
                <a:extLst>
                  <a:ext uri="{FF2B5EF4-FFF2-40B4-BE49-F238E27FC236}">
                    <a16:creationId xmlns:a16="http://schemas.microsoft.com/office/drawing/2014/main" id="{C8FBD1E8-512B-4112-AEAD-93F5EDB9C8B2}"/>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685644">
                  <a:defRPr/>
                </a:pPr>
                <a:endParaRPr lang="en-US" sz="1298">
                  <a:solidFill>
                    <a:prstClr val="black"/>
                  </a:solidFill>
                </a:endParaRPr>
              </a:p>
            </p:txBody>
          </p:sp>
          <p:sp>
            <p:nvSpPr>
              <p:cNvPr id="254" name="Freeform: Shape 253">
                <a:extLst>
                  <a:ext uri="{FF2B5EF4-FFF2-40B4-BE49-F238E27FC236}">
                    <a16:creationId xmlns:a16="http://schemas.microsoft.com/office/drawing/2014/main" id="{B8D5BB90-C671-4B36-AC5D-E4D4AAB19532}"/>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685644">
                  <a:defRPr/>
                </a:pPr>
                <a:endParaRPr lang="en-US" sz="1298">
                  <a:solidFill>
                    <a:prstClr val="black"/>
                  </a:solidFill>
                </a:endParaRPr>
              </a:p>
            </p:txBody>
          </p:sp>
          <p:sp>
            <p:nvSpPr>
              <p:cNvPr id="255" name="Freeform: Shape 254">
                <a:extLst>
                  <a:ext uri="{FF2B5EF4-FFF2-40B4-BE49-F238E27FC236}">
                    <a16:creationId xmlns:a16="http://schemas.microsoft.com/office/drawing/2014/main" id="{E11EA230-A4A4-42C7-B85D-3A0018518C10}"/>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685644">
                  <a:defRPr/>
                </a:pPr>
                <a:endParaRPr lang="en-US" sz="1298">
                  <a:solidFill>
                    <a:prstClr val="black"/>
                  </a:solidFill>
                </a:endParaRPr>
              </a:p>
            </p:txBody>
          </p:sp>
          <p:sp>
            <p:nvSpPr>
              <p:cNvPr id="256" name="Freeform: Shape 255">
                <a:extLst>
                  <a:ext uri="{FF2B5EF4-FFF2-40B4-BE49-F238E27FC236}">
                    <a16:creationId xmlns:a16="http://schemas.microsoft.com/office/drawing/2014/main" id="{112B5D5D-DCD7-44A0-878A-6F8514C9D959}"/>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685644">
                  <a:defRPr/>
                </a:pPr>
                <a:endParaRPr lang="en-US" sz="1298">
                  <a:solidFill>
                    <a:prstClr val="black"/>
                  </a:solidFill>
                </a:endParaRPr>
              </a:p>
            </p:txBody>
          </p:sp>
          <p:sp>
            <p:nvSpPr>
              <p:cNvPr id="257" name="Freeform: Shape 256">
                <a:extLst>
                  <a:ext uri="{FF2B5EF4-FFF2-40B4-BE49-F238E27FC236}">
                    <a16:creationId xmlns:a16="http://schemas.microsoft.com/office/drawing/2014/main" id="{E5429F82-F948-4F46-A444-E9F21C67DB67}"/>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685644">
                  <a:defRPr/>
                </a:pPr>
                <a:endParaRPr lang="en-US" sz="1298">
                  <a:solidFill>
                    <a:prstClr val="black"/>
                  </a:solidFill>
                </a:endParaRPr>
              </a:p>
            </p:txBody>
          </p:sp>
          <p:sp>
            <p:nvSpPr>
              <p:cNvPr id="258" name="Freeform: Shape 257">
                <a:extLst>
                  <a:ext uri="{FF2B5EF4-FFF2-40B4-BE49-F238E27FC236}">
                    <a16:creationId xmlns:a16="http://schemas.microsoft.com/office/drawing/2014/main" id="{50C606DD-0943-4395-873C-D7CF9C80B1F3}"/>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685644">
                  <a:defRPr/>
                </a:pPr>
                <a:endParaRPr lang="en-US" sz="1298">
                  <a:solidFill>
                    <a:prstClr val="black"/>
                  </a:solidFill>
                </a:endParaRPr>
              </a:p>
            </p:txBody>
          </p:sp>
          <p:sp>
            <p:nvSpPr>
              <p:cNvPr id="259" name="Freeform: Shape 258">
                <a:extLst>
                  <a:ext uri="{FF2B5EF4-FFF2-40B4-BE49-F238E27FC236}">
                    <a16:creationId xmlns:a16="http://schemas.microsoft.com/office/drawing/2014/main" id="{69D1EF31-7A2D-46BA-9A1C-55324BD65514}"/>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644">
                  <a:defRPr/>
                </a:pPr>
                <a:endParaRPr lang="en-US" sz="1298">
                  <a:solidFill>
                    <a:prstClr val="black"/>
                  </a:solidFill>
                </a:endParaRPr>
              </a:p>
            </p:txBody>
          </p:sp>
          <p:sp>
            <p:nvSpPr>
              <p:cNvPr id="260" name="Freeform: Shape 259">
                <a:extLst>
                  <a:ext uri="{FF2B5EF4-FFF2-40B4-BE49-F238E27FC236}">
                    <a16:creationId xmlns:a16="http://schemas.microsoft.com/office/drawing/2014/main" id="{2218E3FC-FF4F-4258-B288-E40A836E81B3}"/>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644">
                  <a:defRPr/>
                </a:pPr>
                <a:endParaRPr lang="en-US" sz="1298">
                  <a:solidFill>
                    <a:prstClr val="black"/>
                  </a:solidFill>
                </a:endParaRPr>
              </a:p>
            </p:txBody>
          </p:sp>
          <p:sp>
            <p:nvSpPr>
              <p:cNvPr id="261" name="Freeform: Shape 260">
                <a:extLst>
                  <a:ext uri="{FF2B5EF4-FFF2-40B4-BE49-F238E27FC236}">
                    <a16:creationId xmlns:a16="http://schemas.microsoft.com/office/drawing/2014/main" id="{79577123-FE2D-428B-B101-8606947C1BC9}"/>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644">
                  <a:defRPr/>
                </a:pPr>
                <a:endParaRPr lang="en-US" sz="1298">
                  <a:solidFill>
                    <a:prstClr val="black"/>
                  </a:solidFill>
                </a:endParaRPr>
              </a:p>
            </p:txBody>
          </p:sp>
          <p:sp>
            <p:nvSpPr>
              <p:cNvPr id="262" name="Freeform: Shape 261">
                <a:extLst>
                  <a:ext uri="{FF2B5EF4-FFF2-40B4-BE49-F238E27FC236}">
                    <a16:creationId xmlns:a16="http://schemas.microsoft.com/office/drawing/2014/main" id="{84479907-0FB3-41F3-9501-F5DD7E7730ED}"/>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685644">
                  <a:defRPr/>
                </a:pPr>
                <a:endParaRPr lang="en-US" sz="1298">
                  <a:solidFill>
                    <a:prstClr val="black"/>
                  </a:solidFill>
                </a:endParaRPr>
              </a:p>
            </p:txBody>
          </p:sp>
          <p:sp>
            <p:nvSpPr>
              <p:cNvPr id="263" name="Freeform: Shape 262">
                <a:extLst>
                  <a:ext uri="{FF2B5EF4-FFF2-40B4-BE49-F238E27FC236}">
                    <a16:creationId xmlns:a16="http://schemas.microsoft.com/office/drawing/2014/main" id="{E0FB055D-F017-48F1-BBFE-F79067EDEC6B}"/>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685644">
                  <a:defRPr/>
                </a:pPr>
                <a:endParaRPr lang="en-US" sz="1298">
                  <a:solidFill>
                    <a:prstClr val="black"/>
                  </a:solidFill>
                </a:endParaRPr>
              </a:p>
            </p:txBody>
          </p:sp>
          <p:sp>
            <p:nvSpPr>
              <p:cNvPr id="264" name="Freeform: Shape 263">
                <a:extLst>
                  <a:ext uri="{FF2B5EF4-FFF2-40B4-BE49-F238E27FC236}">
                    <a16:creationId xmlns:a16="http://schemas.microsoft.com/office/drawing/2014/main" id="{D8D34392-FE4D-4B64-8937-E0BEFCB4E047}"/>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685644">
                  <a:defRPr/>
                </a:pPr>
                <a:endParaRPr lang="en-US" sz="1298">
                  <a:solidFill>
                    <a:prstClr val="black"/>
                  </a:solidFill>
                </a:endParaRPr>
              </a:p>
            </p:txBody>
          </p:sp>
          <p:sp>
            <p:nvSpPr>
              <p:cNvPr id="265" name="Freeform: Shape 264">
                <a:extLst>
                  <a:ext uri="{FF2B5EF4-FFF2-40B4-BE49-F238E27FC236}">
                    <a16:creationId xmlns:a16="http://schemas.microsoft.com/office/drawing/2014/main" id="{C6FACA45-57C0-41AA-B5F4-211D8179CE9A}"/>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685644">
                  <a:defRPr/>
                </a:pPr>
                <a:endParaRPr lang="en-US" sz="1298">
                  <a:solidFill>
                    <a:prstClr val="black"/>
                  </a:solidFill>
                </a:endParaRPr>
              </a:p>
            </p:txBody>
          </p:sp>
        </p:grpSp>
        <p:grpSp>
          <p:nvGrpSpPr>
            <p:cNvPr id="203" name="gaming" descr=" gaming, controller">
              <a:extLst>
                <a:ext uri="{FF2B5EF4-FFF2-40B4-BE49-F238E27FC236}">
                  <a16:creationId xmlns:a16="http://schemas.microsoft.com/office/drawing/2014/main" id="{C5C3E2D6-40D4-47E9-B860-5C9C5B8C6D1C}"/>
                </a:ext>
              </a:extLst>
            </p:cNvPr>
            <p:cNvGrpSpPr/>
            <p:nvPr/>
          </p:nvGrpSpPr>
          <p:grpSpPr>
            <a:xfrm>
              <a:off x="7440270" y="3050167"/>
              <a:ext cx="629310" cy="629310"/>
              <a:chOff x="7205664" y="1190625"/>
              <a:chExt cx="509586" cy="509586"/>
            </a:xfrm>
          </p:grpSpPr>
          <p:sp>
            <p:nvSpPr>
              <p:cNvPr id="246" name="Freeform: Shape 245">
                <a:extLst>
                  <a:ext uri="{FF2B5EF4-FFF2-40B4-BE49-F238E27FC236}">
                    <a16:creationId xmlns:a16="http://schemas.microsoft.com/office/drawing/2014/main" id="{3AA882A9-09D7-4E84-A26D-757617947877}"/>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685644">
                  <a:defRPr/>
                </a:pPr>
                <a:endParaRPr lang="en-US" sz="1298">
                  <a:solidFill>
                    <a:prstClr val="black"/>
                  </a:solidFill>
                </a:endParaRPr>
              </a:p>
            </p:txBody>
          </p:sp>
          <p:sp>
            <p:nvSpPr>
              <p:cNvPr id="247" name="Freeform: Shape 246">
                <a:extLst>
                  <a:ext uri="{FF2B5EF4-FFF2-40B4-BE49-F238E27FC236}">
                    <a16:creationId xmlns:a16="http://schemas.microsoft.com/office/drawing/2014/main" id="{6D3233B9-DFE4-4E52-8639-5A3AA7E18714}"/>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685644">
                  <a:defRPr/>
                </a:pPr>
                <a:endParaRPr lang="en-US" sz="1298">
                  <a:solidFill>
                    <a:prstClr val="black"/>
                  </a:solidFill>
                </a:endParaRPr>
              </a:p>
            </p:txBody>
          </p:sp>
          <p:sp>
            <p:nvSpPr>
              <p:cNvPr id="248" name="Freeform: Shape 247">
                <a:extLst>
                  <a:ext uri="{FF2B5EF4-FFF2-40B4-BE49-F238E27FC236}">
                    <a16:creationId xmlns:a16="http://schemas.microsoft.com/office/drawing/2014/main" id="{17A00477-52A1-4424-B662-7A16C1AA7B00}"/>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685644">
                  <a:defRPr/>
                </a:pPr>
                <a:endParaRPr lang="en-US" sz="1298">
                  <a:solidFill>
                    <a:prstClr val="black"/>
                  </a:solidFill>
                </a:endParaRPr>
              </a:p>
            </p:txBody>
          </p:sp>
          <p:sp>
            <p:nvSpPr>
              <p:cNvPr id="249" name="Freeform: Shape 248">
                <a:extLst>
                  <a:ext uri="{FF2B5EF4-FFF2-40B4-BE49-F238E27FC236}">
                    <a16:creationId xmlns:a16="http://schemas.microsoft.com/office/drawing/2014/main" id="{F1FB2FF1-C5F0-4E7F-B58C-4CE7F668C726}"/>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685644">
                  <a:defRPr/>
                </a:pPr>
                <a:endParaRPr lang="en-US" sz="1298">
                  <a:solidFill>
                    <a:prstClr val="black"/>
                  </a:solidFill>
                </a:endParaRPr>
              </a:p>
            </p:txBody>
          </p:sp>
        </p:grpSp>
        <p:grpSp>
          <p:nvGrpSpPr>
            <p:cNvPr id="204" name="phone" descr="phone">
              <a:extLst>
                <a:ext uri="{FF2B5EF4-FFF2-40B4-BE49-F238E27FC236}">
                  <a16:creationId xmlns:a16="http://schemas.microsoft.com/office/drawing/2014/main" id="{637FD40A-3D9A-468E-9F3D-C94B37CAA205}"/>
                </a:ext>
              </a:extLst>
            </p:cNvPr>
            <p:cNvGrpSpPr/>
            <p:nvPr/>
          </p:nvGrpSpPr>
          <p:grpSpPr>
            <a:xfrm>
              <a:off x="5948868" y="3108101"/>
              <a:ext cx="302660" cy="513442"/>
              <a:chOff x="7648576" y="1841501"/>
              <a:chExt cx="177800" cy="301625"/>
            </a:xfrm>
          </p:grpSpPr>
          <p:sp>
            <p:nvSpPr>
              <p:cNvPr id="242" name="Freeform 48">
                <a:extLst>
                  <a:ext uri="{FF2B5EF4-FFF2-40B4-BE49-F238E27FC236}">
                    <a16:creationId xmlns:a16="http://schemas.microsoft.com/office/drawing/2014/main" id="{27C7C333-1208-4F13-BDF6-947A2EFE6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3BCBFF"/>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43" name="Rectangle 242">
                <a:extLst>
                  <a:ext uri="{FF2B5EF4-FFF2-40B4-BE49-F238E27FC236}">
                    <a16:creationId xmlns:a16="http://schemas.microsoft.com/office/drawing/2014/main" id="{A85A13EB-19EE-426F-9267-8A807A8450B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44" name="Freeform 50">
                <a:extLst>
                  <a:ext uri="{FF2B5EF4-FFF2-40B4-BE49-F238E27FC236}">
                    <a16:creationId xmlns:a16="http://schemas.microsoft.com/office/drawing/2014/main" id="{9D52DAAB-6C1C-41C0-ADF0-61EB8D57CD8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45" name="Freeform 175">
                <a:extLst>
                  <a:ext uri="{FF2B5EF4-FFF2-40B4-BE49-F238E27FC236}">
                    <a16:creationId xmlns:a16="http://schemas.microsoft.com/office/drawing/2014/main" id="{83E81E61-62EC-4EE9-A6CE-3DD92662FC0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3BCBFF"/>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grpSp>
        <p:grpSp>
          <p:nvGrpSpPr>
            <p:cNvPr id="205" name="monitor 1" descr="monitor, desktop">
              <a:extLst>
                <a:ext uri="{FF2B5EF4-FFF2-40B4-BE49-F238E27FC236}">
                  <a16:creationId xmlns:a16="http://schemas.microsoft.com/office/drawing/2014/main" id="{32F188D8-C5EA-4DBC-9E5A-EA2C44EF9B6F}"/>
                </a:ext>
              </a:extLst>
            </p:cNvPr>
            <p:cNvGrpSpPr/>
            <p:nvPr/>
          </p:nvGrpSpPr>
          <p:grpSpPr>
            <a:xfrm>
              <a:off x="876832" y="3153600"/>
              <a:ext cx="518366" cy="422446"/>
              <a:chOff x="4233864" y="1827214"/>
              <a:chExt cx="403225" cy="328613"/>
            </a:xfrm>
          </p:grpSpPr>
          <p:sp>
            <p:nvSpPr>
              <p:cNvPr id="239" name="Freeform 53">
                <a:extLst>
                  <a:ext uri="{FF2B5EF4-FFF2-40B4-BE49-F238E27FC236}">
                    <a16:creationId xmlns:a16="http://schemas.microsoft.com/office/drawing/2014/main" id="{D8DEDD5F-6B25-4190-A45C-B1273A40C494}"/>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40" name="Freeform 54">
                <a:extLst>
                  <a:ext uri="{FF2B5EF4-FFF2-40B4-BE49-F238E27FC236}">
                    <a16:creationId xmlns:a16="http://schemas.microsoft.com/office/drawing/2014/main" id="{8734BABB-9252-4410-AF9A-A8D84D6C1BC5}"/>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3BCBFF"/>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41" name="Freeform 173">
                <a:extLst>
                  <a:ext uri="{FF2B5EF4-FFF2-40B4-BE49-F238E27FC236}">
                    <a16:creationId xmlns:a16="http://schemas.microsoft.com/office/drawing/2014/main" id="{998201E1-EA6D-498B-99BD-A4B5EB8722C7}"/>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3BCBFF"/>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grpSp>
        <p:grpSp>
          <p:nvGrpSpPr>
            <p:cNvPr id="206" name="IoT 3" descr="IoT, create safer cities">
              <a:extLst>
                <a:ext uri="{FF2B5EF4-FFF2-40B4-BE49-F238E27FC236}">
                  <a16:creationId xmlns:a16="http://schemas.microsoft.com/office/drawing/2014/main" id="{E2790104-5073-4E3E-9125-4C44510BF67A}"/>
                </a:ext>
              </a:extLst>
            </p:cNvPr>
            <p:cNvGrpSpPr/>
            <p:nvPr/>
          </p:nvGrpSpPr>
          <p:grpSpPr>
            <a:xfrm>
              <a:off x="9131303" y="3087451"/>
              <a:ext cx="556698" cy="554742"/>
              <a:chOff x="5433319" y="4819498"/>
              <a:chExt cx="403602" cy="402184"/>
            </a:xfrm>
          </p:grpSpPr>
          <p:sp>
            <p:nvSpPr>
              <p:cNvPr id="222" name="Rectangle 854">
                <a:extLst>
                  <a:ext uri="{FF2B5EF4-FFF2-40B4-BE49-F238E27FC236}">
                    <a16:creationId xmlns:a16="http://schemas.microsoft.com/office/drawing/2014/main" id="{4B0334DA-2A7D-4807-8F5E-320251F6E170}"/>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23" name="Freeform 855">
                <a:extLst>
                  <a:ext uri="{FF2B5EF4-FFF2-40B4-BE49-F238E27FC236}">
                    <a16:creationId xmlns:a16="http://schemas.microsoft.com/office/drawing/2014/main" id="{7B48E1FD-135A-4CD7-B8CC-78B3542F4A96}"/>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24" name="Rectangle 856">
                <a:extLst>
                  <a:ext uri="{FF2B5EF4-FFF2-40B4-BE49-F238E27FC236}">
                    <a16:creationId xmlns:a16="http://schemas.microsoft.com/office/drawing/2014/main" id="{13D00C78-5B36-4A5B-80B6-B905E13E4723}"/>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25" name="Rectangle 857">
                <a:extLst>
                  <a:ext uri="{FF2B5EF4-FFF2-40B4-BE49-F238E27FC236}">
                    <a16:creationId xmlns:a16="http://schemas.microsoft.com/office/drawing/2014/main" id="{548A7CCD-4317-46CC-859F-AAF7C45192E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26" name="Rectangle 858">
                <a:extLst>
                  <a:ext uri="{FF2B5EF4-FFF2-40B4-BE49-F238E27FC236}">
                    <a16:creationId xmlns:a16="http://schemas.microsoft.com/office/drawing/2014/main" id="{FE41DBAD-6E40-4D8E-9D64-5A0D4FB85378}"/>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27" name="Rectangle 859">
                <a:extLst>
                  <a:ext uri="{FF2B5EF4-FFF2-40B4-BE49-F238E27FC236}">
                    <a16:creationId xmlns:a16="http://schemas.microsoft.com/office/drawing/2014/main" id="{4DF9BF12-80A4-475C-BF8D-1BC1E702E9D9}"/>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28" name="Rectangle 860">
                <a:extLst>
                  <a:ext uri="{FF2B5EF4-FFF2-40B4-BE49-F238E27FC236}">
                    <a16:creationId xmlns:a16="http://schemas.microsoft.com/office/drawing/2014/main" id="{1101CD4E-C259-49D1-BDF1-0970B1625D7A}"/>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29" name="Rectangle 861">
                <a:extLst>
                  <a:ext uri="{FF2B5EF4-FFF2-40B4-BE49-F238E27FC236}">
                    <a16:creationId xmlns:a16="http://schemas.microsoft.com/office/drawing/2014/main" id="{52394C17-500B-4931-8745-0C09A3409553}"/>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30" name="Rectangle 862">
                <a:extLst>
                  <a:ext uri="{FF2B5EF4-FFF2-40B4-BE49-F238E27FC236}">
                    <a16:creationId xmlns:a16="http://schemas.microsoft.com/office/drawing/2014/main" id="{D09C0615-FE04-499E-94B9-DD2934A029C5}"/>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31" name="Rectangle 863">
                <a:extLst>
                  <a:ext uri="{FF2B5EF4-FFF2-40B4-BE49-F238E27FC236}">
                    <a16:creationId xmlns:a16="http://schemas.microsoft.com/office/drawing/2014/main" id="{2861D0C6-8335-4819-A986-15308C381D82}"/>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32" name="Rectangle 864">
                <a:extLst>
                  <a:ext uri="{FF2B5EF4-FFF2-40B4-BE49-F238E27FC236}">
                    <a16:creationId xmlns:a16="http://schemas.microsoft.com/office/drawing/2014/main" id="{DEBC6ADD-0FDC-4A24-ADBB-1B395144F2FC}"/>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33" name="Rectangle 865">
                <a:extLst>
                  <a:ext uri="{FF2B5EF4-FFF2-40B4-BE49-F238E27FC236}">
                    <a16:creationId xmlns:a16="http://schemas.microsoft.com/office/drawing/2014/main" id="{404CD477-C78F-4DF6-ABD7-4C399C75BECD}"/>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34" name="Rectangle 866">
                <a:extLst>
                  <a:ext uri="{FF2B5EF4-FFF2-40B4-BE49-F238E27FC236}">
                    <a16:creationId xmlns:a16="http://schemas.microsoft.com/office/drawing/2014/main" id="{8F39FFA7-BA30-460B-BC09-44C4BB716EC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35" name="Rectangle 867">
                <a:extLst>
                  <a:ext uri="{FF2B5EF4-FFF2-40B4-BE49-F238E27FC236}">
                    <a16:creationId xmlns:a16="http://schemas.microsoft.com/office/drawing/2014/main" id="{96F5F212-E8E5-49DC-BD23-CA525410B25D}"/>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36" name="Oval 868">
                <a:extLst>
                  <a:ext uri="{FF2B5EF4-FFF2-40B4-BE49-F238E27FC236}">
                    <a16:creationId xmlns:a16="http://schemas.microsoft.com/office/drawing/2014/main" id="{6039FFDA-7CA9-422D-BC2B-A69C7B2B80DE}"/>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37" name="Freeform 869">
                <a:extLst>
                  <a:ext uri="{FF2B5EF4-FFF2-40B4-BE49-F238E27FC236}">
                    <a16:creationId xmlns:a16="http://schemas.microsoft.com/office/drawing/2014/main" id="{FA2CDD34-D7D1-497F-909F-3D5EB2FA7AC7}"/>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sp>
            <p:nvSpPr>
              <p:cNvPr id="238" name="Oval 870">
                <a:extLst>
                  <a:ext uri="{FF2B5EF4-FFF2-40B4-BE49-F238E27FC236}">
                    <a16:creationId xmlns:a16="http://schemas.microsoft.com/office/drawing/2014/main" id="{5960B596-BEE9-4A24-991A-32644DD7302F}"/>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prstClr val="black"/>
                  </a:solidFill>
                </a:endParaRPr>
              </a:p>
            </p:txBody>
          </p:sp>
        </p:grpSp>
        <p:sp>
          <p:nvSpPr>
            <p:cNvPr id="207" name="Title 18">
              <a:extLst>
                <a:ext uri="{FF2B5EF4-FFF2-40B4-BE49-F238E27FC236}">
                  <a16:creationId xmlns:a16="http://schemas.microsoft.com/office/drawing/2014/main" id="{888A0EF8-98E5-427E-A07F-C3EF75226127}"/>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422">
                <a:defRPr/>
              </a:pPr>
              <a:r>
                <a:rPr lang="en-US" sz="1200" spc="0">
                  <a:solidFill>
                    <a:schemeClr val="tx1"/>
                  </a:solidFill>
                  <a:latin typeface="Segoe UI"/>
                </a:rPr>
                <a:t>Desktop</a:t>
              </a:r>
            </a:p>
          </p:txBody>
        </p:sp>
        <p:sp>
          <p:nvSpPr>
            <p:cNvPr id="208" name="Title 18">
              <a:extLst>
                <a:ext uri="{FF2B5EF4-FFF2-40B4-BE49-F238E27FC236}">
                  <a16:creationId xmlns:a16="http://schemas.microsoft.com/office/drawing/2014/main" id="{6AF19CD9-A5B0-4497-9712-F312045E6C96}"/>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422">
                <a:defRPr/>
              </a:pPr>
              <a:r>
                <a:rPr lang="en-US" sz="1200" spc="0">
                  <a:solidFill>
                    <a:schemeClr val="tx1"/>
                  </a:solidFill>
                  <a:latin typeface="Segoe UI"/>
                </a:rPr>
                <a:t>Web</a:t>
              </a:r>
            </a:p>
          </p:txBody>
        </p:sp>
        <p:sp>
          <p:nvSpPr>
            <p:cNvPr id="209" name="Title 18">
              <a:extLst>
                <a:ext uri="{FF2B5EF4-FFF2-40B4-BE49-F238E27FC236}">
                  <a16:creationId xmlns:a16="http://schemas.microsoft.com/office/drawing/2014/main" id="{DC2B8D35-4D14-4168-9FA8-CAF51658215C}"/>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422">
                <a:defRPr/>
              </a:pPr>
              <a:r>
                <a:rPr lang="en-US" sz="1200" spc="0" dirty="0">
                  <a:solidFill>
                    <a:schemeClr val="tx1"/>
                  </a:solidFill>
                  <a:latin typeface="Segoe UI"/>
                </a:rPr>
                <a:t>Cloud</a:t>
              </a:r>
            </a:p>
          </p:txBody>
        </p:sp>
        <p:sp>
          <p:nvSpPr>
            <p:cNvPr id="210" name="Title 18">
              <a:extLst>
                <a:ext uri="{FF2B5EF4-FFF2-40B4-BE49-F238E27FC236}">
                  <a16:creationId xmlns:a16="http://schemas.microsoft.com/office/drawing/2014/main" id="{B8405D98-109F-4C50-AEDA-595DEDA397E7}"/>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422">
                <a:defRPr/>
              </a:pPr>
              <a:r>
                <a:rPr lang="en-US" sz="1200" spc="0" dirty="0">
                  <a:solidFill>
                    <a:schemeClr val="tx1"/>
                  </a:solidFill>
                  <a:latin typeface="Segoe UI"/>
                </a:rPr>
                <a:t>Mobile</a:t>
              </a:r>
            </a:p>
          </p:txBody>
        </p:sp>
        <p:sp>
          <p:nvSpPr>
            <p:cNvPr id="211" name="Title 18">
              <a:extLst>
                <a:ext uri="{FF2B5EF4-FFF2-40B4-BE49-F238E27FC236}">
                  <a16:creationId xmlns:a16="http://schemas.microsoft.com/office/drawing/2014/main" id="{87C0D324-641A-4CAC-9CBE-6F0C5BCD783A}"/>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422">
                <a:defRPr/>
              </a:pPr>
              <a:r>
                <a:rPr lang="en-US" sz="1200" spc="0">
                  <a:solidFill>
                    <a:schemeClr val="tx1"/>
                  </a:solidFill>
                  <a:latin typeface="Segoe UI"/>
                </a:rPr>
                <a:t>Gaming</a:t>
              </a:r>
            </a:p>
          </p:txBody>
        </p:sp>
        <p:sp>
          <p:nvSpPr>
            <p:cNvPr id="212" name="Title 18">
              <a:extLst>
                <a:ext uri="{FF2B5EF4-FFF2-40B4-BE49-F238E27FC236}">
                  <a16:creationId xmlns:a16="http://schemas.microsoft.com/office/drawing/2014/main" id="{639E2881-6600-468A-8710-7FE1939F375E}"/>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422">
                <a:defRPr/>
              </a:pPr>
              <a:r>
                <a:rPr lang="en-US" sz="1200" spc="0">
                  <a:solidFill>
                    <a:schemeClr val="tx1"/>
                  </a:solidFill>
                  <a:latin typeface="Segoe UI"/>
                </a:rPr>
                <a:t>IoT</a:t>
              </a:r>
            </a:p>
          </p:txBody>
        </p:sp>
        <p:sp>
          <p:nvSpPr>
            <p:cNvPr id="213" name="Title 18">
              <a:extLst>
                <a:ext uri="{FF2B5EF4-FFF2-40B4-BE49-F238E27FC236}">
                  <a16:creationId xmlns:a16="http://schemas.microsoft.com/office/drawing/2014/main" id="{94985349-05E9-49F5-A626-814D246A1367}"/>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422">
                <a:defRPr/>
              </a:pPr>
              <a:r>
                <a:rPr lang="en-US" sz="1200" spc="0">
                  <a:solidFill>
                    <a:schemeClr val="tx1"/>
                  </a:solidFill>
                  <a:latin typeface="Segoe UI"/>
                </a:rPr>
                <a:t>AI</a:t>
              </a:r>
            </a:p>
          </p:txBody>
        </p:sp>
        <p:sp>
          <p:nvSpPr>
            <p:cNvPr id="214" name="Oval 213">
              <a:extLst>
                <a:ext uri="{FF2B5EF4-FFF2-40B4-BE49-F238E27FC236}">
                  <a16:creationId xmlns:a16="http://schemas.microsoft.com/office/drawing/2014/main" id="{389FAAF0-9C0C-443B-A27C-8F59431C69CD}"/>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32951" rIns="0" bIns="32951" numCol="1" rtlCol="0" anchor="ctr" anchorCtr="0" compatLnSpc="1">
              <a:prstTxWarp prst="textNoShape">
                <a:avLst/>
              </a:prstTxWarp>
            </a:bodyPr>
            <a:lstStyle/>
            <a:p>
              <a:pPr algn="ctr" defTabSz="658704" fontAlgn="base">
                <a:spcBef>
                  <a:spcPct val="0"/>
                </a:spcBef>
                <a:spcAft>
                  <a:spcPct val="0"/>
                </a:spcAft>
                <a:defRPr/>
              </a:pPr>
              <a:endParaRPr lang="en-US" sz="1412">
                <a:solidFill>
                  <a:prstClr val="black"/>
                </a:solidFill>
                <a:latin typeface="Segoe UI Semilight"/>
                <a:ea typeface="+mn-ea"/>
                <a:cs typeface="+mn-cs"/>
              </a:endParaRPr>
            </a:p>
          </p:txBody>
        </p:sp>
        <p:cxnSp>
          <p:nvCxnSpPr>
            <p:cNvPr id="215" name="Straight Connector 214">
              <a:extLst>
                <a:ext uri="{FF2B5EF4-FFF2-40B4-BE49-F238E27FC236}">
                  <a16:creationId xmlns:a16="http://schemas.microsoft.com/office/drawing/2014/main" id="{AAFDECF5-3DC2-452C-93C9-4CC93893D119}"/>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noFill/>
            <a:ln w="28575" cap="rnd" cmpd="sng" algn="ctr">
              <a:solidFill>
                <a:srgbClr val="75757A"/>
              </a:solidFill>
              <a:prstDash val="dash"/>
              <a:miter lim="800000"/>
              <a:headEnd type="none"/>
              <a:tailEnd type="none"/>
            </a:ln>
            <a:effectLst/>
          </p:spPr>
        </p:cxnSp>
        <p:sp>
          <p:nvSpPr>
            <p:cNvPr id="216" name="Oval 215">
              <a:extLst>
                <a:ext uri="{FF2B5EF4-FFF2-40B4-BE49-F238E27FC236}">
                  <a16:creationId xmlns:a16="http://schemas.microsoft.com/office/drawing/2014/main" id="{63C9ACD3-E131-4F18-AC0F-006A68A26170}"/>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32951" rIns="0" bIns="32951" numCol="1" rtlCol="0" anchor="ctr" anchorCtr="0" compatLnSpc="1">
              <a:prstTxWarp prst="textNoShape">
                <a:avLst/>
              </a:prstTxWarp>
            </a:bodyPr>
            <a:lstStyle/>
            <a:p>
              <a:pPr algn="ctr" defTabSz="658704" fontAlgn="base">
                <a:spcBef>
                  <a:spcPct val="0"/>
                </a:spcBef>
                <a:spcAft>
                  <a:spcPct val="0"/>
                </a:spcAft>
                <a:defRPr/>
              </a:pPr>
              <a:endParaRPr lang="en-US" sz="1412">
                <a:solidFill>
                  <a:prstClr val="black"/>
                </a:solidFill>
                <a:latin typeface="Segoe UI Semilight"/>
                <a:ea typeface="+mn-ea"/>
                <a:cs typeface="+mn-cs"/>
              </a:endParaRPr>
            </a:p>
          </p:txBody>
        </p:sp>
        <p:sp>
          <p:nvSpPr>
            <p:cNvPr id="217" name="Oval 216">
              <a:extLst>
                <a:ext uri="{FF2B5EF4-FFF2-40B4-BE49-F238E27FC236}">
                  <a16:creationId xmlns:a16="http://schemas.microsoft.com/office/drawing/2014/main" id="{95B15D77-5EC8-4E62-96AE-6C102ABC8A4C}"/>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32951" rIns="0" bIns="32951" numCol="1" rtlCol="0" anchor="ctr" anchorCtr="0" compatLnSpc="1">
              <a:prstTxWarp prst="textNoShape">
                <a:avLst/>
              </a:prstTxWarp>
            </a:bodyPr>
            <a:lstStyle/>
            <a:p>
              <a:pPr algn="ctr" defTabSz="658704" fontAlgn="base">
                <a:spcBef>
                  <a:spcPct val="0"/>
                </a:spcBef>
                <a:spcAft>
                  <a:spcPct val="0"/>
                </a:spcAft>
                <a:defRPr/>
              </a:pPr>
              <a:endParaRPr lang="en-US" sz="1412">
                <a:solidFill>
                  <a:prstClr val="black"/>
                </a:solidFill>
                <a:latin typeface="Segoe UI Semilight"/>
                <a:ea typeface="+mn-ea"/>
                <a:cs typeface="+mn-cs"/>
              </a:endParaRPr>
            </a:p>
          </p:txBody>
        </p:sp>
        <p:sp>
          <p:nvSpPr>
            <p:cNvPr id="218" name="Oval 217">
              <a:extLst>
                <a:ext uri="{FF2B5EF4-FFF2-40B4-BE49-F238E27FC236}">
                  <a16:creationId xmlns:a16="http://schemas.microsoft.com/office/drawing/2014/main" id="{16CE7BB0-5F06-49DB-9662-D725233405F2}"/>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32951" rIns="0" bIns="32951" numCol="1" rtlCol="0" anchor="ctr" anchorCtr="0" compatLnSpc="1">
              <a:prstTxWarp prst="textNoShape">
                <a:avLst/>
              </a:prstTxWarp>
            </a:bodyPr>
            <a:lstStyle/>
            <a:p>
              <a:pPr algn="ctr" defTabSz="658704" fontAlgn="base">
                <a:spcBef>
                  <a:spcPct val="0"/>
                </a:spcBef>
                <a:spcAft>
                  <a:spcPct val="0"/>
                </a:spcAft>
                <a:defRPr/>
              </a:pPr>
              <a:endParaRPr lang="en-US" sz="1412">
                <a:solidFill>
                  <a:prstClr val="black"/>
                </a:solidFill>
                <a:latin typeface="Segoe UI Semilight"/>
                <a:ea typeface="+mn-ea"/>
                <a:cs typeface="+mn-cs"/>
              </a:endParaRPr>
            </a:p>
          </p:txBody>
        </p:sp>
        <p:sp>
          <p:nvSpPr>
            <p:cNvPr id="219" name="Oval 218">
              <a:extLst>
                <a:ext uri="{FF2B5EF4-FFF2-40B4-BE49-F238E27FC236}">
                  <a16:creationId xmlns:a16="http://schemas.microsoft.com/office/drawing/2014/main" id="{DC743588-C2E6-4070-B49D-A8D6E230D209}"/>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32951" rIns="0" bIns="32951" numCol="1" rtlCol="0" anchor="ctr" anchorCtr="0" compatLnSpc="1">
              <a:prstTxWarp prst="textNoShape">
                <a:avLst/>
              </a:prstTxWarp>
            </a:bodyPr>
            <a:lstStyle/>
            <a:p>
              <a:pPr algn="ctr" defTabSz="658704" fontAlgn="base">
                <a:spcBef>
                  <a:spcPct val="0"/>
                </a:spcBef>
                <a:spcAft>
                  <a:spcPct val="0"/>
                </a:spcAft>
                <a:defRPr/>
              </a:pPr>
              <a:endParaRPr lang="en-US" sz="1412">
                <a:solidFill>
                  <a:prstClr val="black"/>
                </a:solidFill>
                <a:latin typeface="Segoe UI Semilight"/>
                <a:ea typeface="+mn-ea"/>
                <a:cs typeface="+mn-cs"/>
              </a:endParaRPr>
            </a:p>
          </p:txBody>
        </p:sp>
        <p:sp>
          <p:nvSpPr>
            <p:cNvPr id="220" name="Oval 219">
              <a:extLst>
                <a:ext uri="{FF2B5EF4-FFF2-40B4-BE49-F238E27FC236}">
                  <a16:creationId xmlns:a16="http://schemas.microsoft.com/office/drawing/2014/main" id="{2DF334B3-EF92-4383-9836-435695A81D56}"/>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32951" rIns="0" bIns="32951" numCol="1" rtlCol="0" anchor="ctr" anchorCtr="0" compatLnSpc="1">
              <a:prstTxWarp prst="textNoShape">
                <a:avLst/>
              </a:prstTxWarp>
            </a:bodyPr>
            <a:lstStyle/>
            <a:p>
              <a:pPr algn="ctr" defTabSz="658704" fontAlgn="base">
                <a:spcBef>
                  <a:spcPct val="0"/>
                </a:spcBef>
                <a:spcAft>
                  <a:spcPct val="0"/>
                </a:spcAft>
                <a:defRPr/>
              </a:pPr>
              <a:endParaRPr lang="en-US" sz="1412">
                <a:solidFill>
                  <a:prstClr val="black"/>
                </a:solidFill>
                <a:latin typeface="Segoe UI Semilight"/>
                <a:ea typeface="+mn-ea"/>
                <a:cs typeface="+mn-cs"/>
              </a:endParaRPr>
            </a:p>
          </p:txBody>
        </p:sp>
        <p:sp>
          <p:nvSpPr>
            <p:cNvPr id="221" name="Oval 220">
              <a:extLst>
                <a:ext uri="{FF2B5EF4-FFF2-40B4-BE49-F238E27FC236}">
                  <a16:creationId xmlns:a16="http://schemas.microsoft.com/office/drawing/2014/main" id="{616ABC38-187F-4E4B-AB35-1BC35D94BF9C}"/>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32951" rIns="0" bIns="32951" numCol="1" rtlCol="0" anchor="ctr" anchorCtr="0" compatLnSpc="1">
              <a:prstTxWarp prst="textNoShape">
                <a:avLst/>
              </a:prstTxWarp>
            </a:bodyPr>
            <a:lstStyle/>
            <a:p>
              <a:pPr algn="ctr" defTabSz="658704" fontAlgn="base">
                <a:spcBef>
                  <a:spcPct val="0"/>
                </a:spcBef>
                <a:spcAft>
                  <a:spcPct val="0"/>
                </a:spcAft>
                <a:defRPr/>
              </a:pPr>
              <a:endParaRPr lang="en-US" sz="1412">
                <a:solidFill>
                  <a:prstClr val="black"/>
                </a:solidFill>
                <a:latin typeface="Segoe UI Semilight"/>
                <a:ea typeface="+mn-ea"/>
                <a:cs typeface="+mn-cs"/>
              </a:endParaRPr>
            </a:p>
          </p:txBody>
        </p:sp>
      </p:grpSp>
      <p:sp>
        <p:nvSpPr>
          <p:cNvPr id="41" name="Title 18">
            <a:extLst>
              <a:ext uri="{FF2B5EF4-FFF2-40B4-BE49-F238E27FC236}">
                <a16:creationId xmlns:a16="http://schemas.microsoft.com/office/drawing/2014/main" id="{3F68A269-CA13-4480-9DDC-23E3D1B1D7C5}"/>
              </a:ext>
            </a:extLst>
          </p:cNvPr>
          <p:cNvSpPr txBox="1">
            <a:spLocks/>
          </p:cNvSpPr>
          <p:nvPr/>
        </p:nvSpPr>
        <p:spPr>
          <a:xfrm>
            <a:off x="460262" y="1228804"/>
            <a:ext cx="8261766"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422">
              <a:defRPr/>
            </a:pPr>
            <a:r>
              <a:rPr lang="en-US" sz="1800" spc="0" dirty="0">
                <a:solidFill>
                  <a:schemeClr val="accent2"/>
                </a:solidFill>
                <a:latin typeface="Space Grotesk" pitchFamily="2" charset="0"/>
                <a:ea typeface="Open Sans" panose="020B0606030504020204" pitchFamily="34" charset="0"/>
                <a:cs typeface="Space Grotesk" pitchFamily="2"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460262" y="720973"/>
            <a:ext cx="8261766" cy="5078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422">
              <a:defRPr/>
            </a:pPr>
            <a:r>
              <a:rPr lang="en-US" sz="3300" dirty="0">
                <a:solidFill>
                  <a:schemeClr val="tx1"/>
                </a:solidFill>
                <a:latin typeface="Space Grotesk" pitchFamily="2" charset="0"/>
                <a:ea typeface="Open Sans" panose="020B0606030504020204" pitchFamily="34" charset="0"/>
                <a:cs typeface="Space Grotesk" pitchFamily="2" charset="0"/>
              </a:rPr>
              <a:t>.NET</a:t>
            </a: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4420444" y="3578167"/>
            <a:ext cx="751178" cy="751178"/>
          </a:xfrm>
          <a:prstGeom prst="rect">
            <a:avLst/>
          </a:prstGeom>
        </p:spPr>
      </p:pic>
      <p:pic>
        <p:nvPicPr>
          <p:cNvPr id="4" name="Picture 3">
            <a:extLst>
              <a:ext uri="{FF2B5EF4-FFF2-40B4-BE49-F238E27FC236}">
                <a16:creationId xmlns:a16="http://schemas.microsoft.com/office/drawing/2014/main" id="{5FCBD1FC-5A2F-4A99-BE7D-EFD81C7A4760}"/>
              </a:ext>
            </a:extLst>
          </p:cNvPr>
          <p:cNvPicPr>
            <a:picLocks noChangeAspect="1"/>
          </p:cNvPicPr>
          <p:nvPr/>
        </p:nvPicPr>
        <p:blipFill>
          <a:blip r:embed="rId6">
            <a:duotone>
              <a:schemeClr val="accent2">
                <a:shade val="45000"/>
                <a:satMod val="135000"/>
              </a:schemeClr>
              <a:prstClr val="white"/>
            </a:duotone>
          </a:blip>
          <a:stretch>
            <a:fillRect/>
          </a:stretch>
        </p:blipFill>
        <p:spPr>
          <a:xfrm>
            <a:off x="-17333" y="1816739"/>
            <a:ext cx="9144000" cy="2694865"/>
          </a:xfrm>
          <a:prstGeom prst="rect">
            <a:avLst/>
          </a:prstGeom>
        </p:spPr>
      </p:pic>
      <p:pic>
        <p:nvPicPr>
          <p:cNvPr id="7" name="Picture 6" descr="A red location pin with a circle&#10;&#10;Description automatically generated">
            <a:extLst>
              <a:ext uri="{FF2B5EF4-FFF2-40B4-BE49-F238E27FC236}">
                <a16:creationId xmlns:a16="http://schemas.microsoft.com/office/drawing/2014/main" id="{7B3F1CF6-0C3B-40B4-81D8-1B179958BD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9052" y="673582"/>
            <a:ext cx="510236" cy="510236"/>
          </a:xfrm>
          <a:prstGeom prst="rect">
            <a:avLst/>
          </a:prstGeom>
        </p:spPr>
      </p:pic>
    </p:spTree>
    <p:extLst>
      <p:ext uri="{BB962C8B-B14F-4D97-AF65-F5344CB8AC3E}">
        <p14:creationId xmlns:p14="http://schemas.microsoft.com/office/powerpoint/2010/main" val="383432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3.33333E-6 -7.40741E-7 L -3.33333E-6 0.03287 " pathEditMode="relative" rAng="0" ptsTypes="AA">
                                      <p:cBhvr>
                                        <p:cTn id="14" dur="500" spd="-100000" fill="hold"/>
                                        <p:tgtEl>
                                          <p:spTgt spid="41"/>
                                        </p:tgtEl>
                                        <p:attrNameLst>
                                          <p:attrName>ppt_x</p:attrName>
                                          <p:attrName>ppt_y</p:attrName>
                                        </p:attrNameLst>
                                      </p:cBhvr>
                                      <p:rCtr x="0" y="1644"/>
                                    </p:animMotion>
                                  </p:childTnLst>
                                </p:cTn>
                              </p:par>
                              <p:par>
                                <p:cTn id="15" presetID="10" presetClass="entr" presetSubtype="0" fill="hold" nodeType="withEffect">
                                  <p:stCondLst>
                                    <p:cond delay="20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par>
                                <p:cTn id="18" presetID="42" presetClass="path" presetSubtype="0" decel="100000" fill="hold" nodeType="withEffect">
                                  <p:stCondLst>
                                    <p:cond delay="200"/>
                                  </p:stCondLst>
                                  <p:childTnLst>
                                    <p:animMotion origin="layout" path="M 6.25E-7 -1.11111E-6 L 6.25E-7 0.03287 " pathEditMode="relative" rAng="0" ptsTypes="AA">
                                      <p:cBhvr>
                                        <p:cTn id="19" dur="500" spd="-100000" fill="hold"/>
                                        <p:tgtEl>
                                          <p:spTgt spid="198"/>
                                        </p:tgtEl>
                                        <p:attrNameLst>
                                          <p:attrName>ppt_x</p:attrName>
                                          <p:attrName>ppt_y</p:attrName>
                                        </p:attrNameLst>
                                      </p:cBhvr>
                                      <p:rCtr x="0" y="1644"/>
                                    </p:animMotion>
                                  </p:childTnLst>
                                </p:cTn>
                              </p:par>
                              <p:par>
                                <p:cTn id="20" presetID="42" presetClass="entr" presetSubtype="0" fill="hold"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5AA2B961-8489-6C74-441A-D31A038077C3}"/>
              </a:ext>
            </a:extLst>
          </p:cNvPr>
          <p:cNvPicPr>
            <a:picLocks noChangeAspect="1"/>
          </p:cNvPicPr>
          <p:nvPr/>
        </p:nvPicPr>
        <p:blipFill>
          <a:blip r:embed="rId2"/>
          <a:stretch>
            <a:fillRect/>
          </a:stretch>
        </p:blipFill>
        <p:spPr>
          <a:xfrm>
            <a:off x="1354" y="0"/>
            <a:ext cx="9141291" cy="5143500"/>
          </a:xfrm>
          <a:prstGeom prst="rect">
            <a:avLst/>
          </a:prstGeom>
        </p:spPr>
      </p:pic>
    </p:spTree>
    <p:extLst>
      <p:ext uri="{BB962C8B-B14F-4D97-AF65-F5344CB8AC3E}">
        <p14:creationId xmlns:p14="http://schemas.microsoft.com/office/powerpoint/2010/main" val="2388986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B4A441-0F99-4FC1-B7AB-2E01C61F72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4207" y="856771"/>
            <a:ext cx="3495703" cy="3755081"/>
          </a:xfrm>
          <a:prstGeom prst="rect">
            <a:avLst/>
          </a:prstGeom>
        </p:spPr>
      </p:pic>
      <p:sp>
        <p:nvSpPr>
          <p:cNvPr id="9" name="Title 8">
            <a:extLst>
              <a:ext uri="{FF2B5EF4-FFF2-40B4-BE49-F238E27FC236}">
                <a16:creationId xmlns:a16="http://schemas.microsoft.com/office/drawing/2014/main" id="{03353FD0-4B0F-470D-8E10-64DC01E7E98D}"/>
              </a:ext>
            </a:extLst>
          </p:cNvPr>
          <p:cNvSpPr>
            <a:spLocks noGrp="1"/>
          </p:cNvSpPr>
          <p:nvPr>
            <p:ph type="title"/>
          </p:nvPr>
        </p:nvSpPr>
        <p:spPr>
          <a:xfrm>
            <a:off x="127095" y="263608"/>
            <a:ext cx="7886700" cy="994172"/>
          </a:xfrm>
        </p:spPr>
        <p:txBody>
          <a:bodyPr>
            <a:normAutofit/>
          </a:bodyPr>
          <a:lstStyle/>
          <a:p>
            <a:r>
              <a:rPr lang="en-US" dirty="0">
                <a:latin typeface="+mj-lt"/>
              </a:rPr>
              <a:t>Ready for the stores</a:t>
            </a:r>
            <a:br>
              <a:rPr lang="en-US" dirty="0">
                <a:latin typeface="+mj-lt"/>
              </a:rPr>
            </a:br>
            <a:endParaRPr lang="en-US" dirty="0">
              <a:latin typeface="+mj-lt"/>
            </a:endParaRPr>
          </a:p>
        </p:txBody>
      </p:sp>
      <p:pic>
        <p:nvPicPr>
          <p:cNvPr id="6" name="Picture 5" descr="A black rectangular sign with white text&#10;&#10;Description automatically generated">
            <a:extLst>
              <a:ext uri="{FF2B5EF4-FFF2-40B4-BE49-F238E27FC236}">
                <a16:creationId xmlns:a16="http://schemas.microsoft.com/office/drawing/2014/main" id="{9174B821-3F6B-4680-A4A8-565936F73FB5}"/>
              </a:ext>
            </a:extLst>
          </p:cNvPr>
          <p:cNvPicPr>
            <a:picLocks noChangeAspect="1"/>
          </p:cNvPicPr>
          <p:nvPr/>
        </p:nvPicPr>
        <p:blipFill>
          <a:blip r:embed="rId4"/>
          <a:stretch>
            <a:fillRect/>
          </a:stretch>
        </p:blipFill>
        <p:spPr>
          <a:xfrm>
            <a:off x="6375051" y="3368839"/>
            <a:ext cx="2064544" cy="1243013"/>
          </a:xfrm>
          <a:prstGeom prst="rect">
            <a:avLst/>
          </a:prstGeom>
          <a:solidFill>
            <a:srgbClr val="F2F2F2"/>
          </a:solidFill>
        </p:spPr>
      </p:pic>
    </p:spTree>
    <p:extLst>
      <p:ext uri="{BB962C8B-B14F-4D97-AF65-F5344CB8AC3E}">
        <p14:creationId xmlns:p14="http://schemas.microsoft.com/office/powerpoint/2010/main" val="114534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0D77926E-2EB8-443C-8FDC-87400A869CC6}"/>
              </a:ext>
            </a:extLst>
          </p:cNvPr>
          <p:cNvPicPr>
            <a:picLocks noChangeAspect="1"/>
          </p:cNvPicPr>
          <p:nvPr/>
        </p:nvPicPr>
        <p:blipFill>
          <a:blip r:embed="rId3"/>
          <a:srcRect/>
          <a:stretch/>
        </p:blipFill>
        <p:spPr>
          <a:xfrm>
            <a:off x="0" y="0"/>
            <a:ext cx="9144000" cy="5143500"/>
          </a:xfrm>
          <a:prstGeom prst="rect">
            <a:avLst/>
          </a:prstGeom>
        </p:spPr>
      </p:pic>
      <p:pic>
        <p:nvPicPr>
          <p:cNvPr id="32" name="Picture 31" descr="Logo, company name&#10;&#10;Description automatically generated">
            <a:extLst>
              <a:ext uri="{FF2B5EF4-FFF2-40B4-BE49-F238E27FC236}">
                <a16:creationId xmlns:a16="http://schemas.microsoft.com/office/drawing/2014/main" id="{FD8E2122-927D-4BA7-9963-95DB3955974D}"/>
              </a:ext>
            </a:extLst>
          </p:cNvPr>
          <p:cNvPicPr>
            <a:picLocks noChangeAspect="1"/>
          </p:cNvPicPr>
          <p:nvPr/>
        </p:nvPicPr>
        <p:blipFill>
          <a:blip r:embed="rId4">
            <a:alphaModFix amt="20000"/>
          </a:blip>
          <a:stretch>
            <a:fillRect/>
          </a:stretch>
        </p:blipFill>
        <p:spPr>
          <a:xfrm>
            <a:off x="1354" y="0"/>
            <a:ext cx="9141291" cy="5143500"/>
          </a:xfrm>
          <a:prstGeom prst="rect">
            <a:avLst/>
          </a:prstGeom>
        </p:spPr>
      </p:pic>
      <p:sp>
        <p:nvSpPr>
          <p:cNvPr id="448" name="What if you have longer questions to ask?"/>
          <p:cNvSpPr txBox="1">
            <a:spLocks noGrp="1"/>
          </p:cNvSpPr>
          <p:nvPr>
            <p:ph type="title"/>
          </p:nvPr>
        </p:nvSpPr>
        <p:spPr>
          <a:xfrm>
            <a:off x="311699" y="388752"/>
            <a:ext cx="8520600" cy="572700"/>
          </a:xfrm>
          <a:prstGeom prst="rect">
            <a:avLst/>
          </a:prstGeom>
        </p:spPr>
        <p:txBody>
          <a:bodyPr>
            <a:normAutofit fontScale="90000"/>
          </a:bodyPr>
          <a:lstStyle/>
          <a:p>
            <a:r>
              <a:rPr lang="fr-FR" dirty="0">
                <a:solidFill>
                  <a:schemeClr val="tx1"/>
                </a:solidFill>
              </a:rPr>
              <a:t>ONCE UPON A TIME…</a:t>
            </a:r>
            <a:br>
              <a:rPr lang="fr-FR" dirty="0">
                <a:solidFill>
                  <a:schemeClr val="tx1"/>
                </a:solidFill>
              </a:rPr>
            </a:br>
            <a:endParaRPr dirty="0">
              <a:solidFill>
                <a:schemeClr val="tx1"/>
              </a:solidFill>
            </a:endParaRPr>
          </a:p>
        </p:txBody>
      </p:sp>
      <p:cxnSp>
        <p:nvCxnSpPr>
          <p:cNvPr id="5" name="Connecteur droit avec flèche 4">
            <a:extLst>
              <a:ext uri="{FF2B5EF4-FFF2-40B4-BE49-F238E27FC236}">
                <a16:creationId xmlns:a16="http://schemas.microsoft.com/office/drawing/2014/main" id="{8A376FDB-78CE-8A85-4D81-3471539F8BB9}"/>
              </a:ext>
            </a:extLst>
          </p:cNvPr>
          <p:cNvCxnSpPr>
            <a:cxnSpLocks/>
          </p:cNvCxnSpPr>
          <p:nvPr/>
        </p:nvCxnSpPr>
        <p:spPr>
          <a:xfrm>
            <a:off x="395186" y="2855016"/>
            <a:ext cx="8180460" cy="8518"/>
          </a:xfrm>
          <a:prstGeom prst="straightConnector1">
            <a:avLst/>
          </a:prstGeom>
          <a:ln>
            <a:solidFill>
              <a:srgbClr val="264150"/>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e 8">
            <a:extLst>
              <a:ext uri="{FF2B5EF4-FFF2-40B4-BE49-F238E27FC236}">
                <a16:creationId xmlns:a16="http://schemas.microsoft.com/office/drawing/2014/main" id="{3FE36E12-0506-4248-08AA-6D9D390735EE}"/>
              </a:ext>
            </a:extLst>
          </p:cNvPr>
          <p:cNvGrpSpPr/>
          <p:nvPr/>
        </p:nvGrpSpPr>
        <p:grpSpPr>
          <a:xfrm>
            <a:off x="106396" y="1568222"/>
            <a:ext cx="1217173" cy="1286794"/>
            <a:chOff x="2112524" y="4778695"/>
            <a:chExt cx="3245794" cy="3431449"/>
          </a:xfrm>
        </p:grpSpPr>
        <p:cxnSp>
          <p:nvCxnSpPr>
            <p:cNvPr id="7" name="Connecteur droit 6">
              <a:extLst>
                <a:ext uri="{FF2B5EF4-FFF2-40B4-BE49-F238E27FC236}">
                  <a16:creationId xmlns:a16="http://schemas.microsoft.com/office/drawing/2014/main" id="{A686BB97-D9C9-A925-25F7-47D7FFD4FAD1}"/>
                </a:ext>
              </a:extLst>
            </p:cNvPr>
            <p:cNvCxnSpPr/>
            <p:nvPr/>
          </p:nvCxnSpPr>
          <p:spPr>
            <a:xfrm flipV="1">
              <a:off x="3735421" y="6858000"/>
              <a:ext cx="0" cy="1352144"/>
            </a:xfrm>
            <a:prstGeom prst="line">
              <a:avLst/>
            </a:prstGeom>
            <a:ln w="3810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ZoneTexte 7">
              <a:extLst>
                <a:ext uri="{FF2B5EF4-FFF2-40B4-BE49-F238E27FC236}">
                  <a16:creationId xmlns:a16="http://schemas.microsoft.com/office/drawing/2014/main" id="{B6B7920A-975B-8E7B-ECBC-1AD96F58FF91}"/>
                </a:ext>
              </a:extLst>
            </p:cNvPr>
            <p:cNvSpPr txBox="1"/>
            <p:nvPr/>
          </p:nvSpPr>
          <p:spPr>
            <a:xfrm>
              <a:off x="2112524" y="4778695"/>
              <a:ext cx="3245794" cy="21140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5" hangingPunct="0"/>
              <a:r>
                <a:rPr lang="fr-FR" sz="1200" b="1" dirty="0">
                  <a:solidFill>
                    <a:schemeClr val="accent2"/>
                  </a:solidFill>
                  <a:latin typeface="Space Grotesk" pitchFamily="2" charset="0"/>
                  <a:ea typeface="Avenir Medium"/>
                  <a:cs typeface="Space Grotesk" pitchFamily="2" charset="0"/>
                  <a:sym typeface="Avenir Medium"/>
                </a:rPr>
                <a:t>2001</a:t>
              </a:r>
              <a:r>
                <a:rPr lang="fr-FR" sz="1200" dirty="0">
                  <a:solidFill>
                    <a:schemeClr val="accent2"/>
                  </a:solidFill>
                  <a:latin typeface="Space Grotesk" pitchFamily="2" charset="0"/>
                  <a:ea typeface="Avenir Medium"/>
                  <a:cs typeface="Space Grotesk" pitchFamily="2" charset="0"/>
                  <a:sym typeface="Avenir Medium"/>
                </a:rPr>
                <a:t> – </a:t>
              </a:r>
              <a:r>
                <a:rPr lang="fr-FR" sz="1200" dirty="0">
                  <a:latin typeface="Space Grotesk" pitchFamily="2" charset="0"/>
                  <a:ea typeface="Avenir Medium"/>
                  <a:cs typeface="Space Grotesk" pitchFamily="2" charset="0"/>
                  <a:sym typeface="Avenir Medium"/>
                </a:rPr>
                <a:t>.NET on Linux and mono </a:t>
              </a:r>
              <a:r>
                <a:rPr lang="fr-FR" sz="1200" dirty="0" err="1">
                  <a:latin typeface="Space Grotesk" pitchFamily="2" charset="0"/>
                  <a:ea typeface="Avenir Medium"/>
                  <a:cs typeface="Space Grotesk" pitchFamily="2" charset="0"/>
                  <a:sym typeface="Avenir Medium"/>
                </a:rPr>
                <a:t>project</a:t>
              </a:r>
              <a:r>
                <a:rPr lang="fr-FR" sz="1200" dirty="0">
                  <a:latin typeface="Space Grotesk" pitchFamily="2" charset="0"/>
                  <a:ea typeface="Avenir Medium"/>
                  <a:cs typeface="Space Grotesk" pitchFamily="2" charset="0"/>
                  <a:sym typeface="Avenir Medium"/>
                </a:rPr>
                <a:t> </a:t>
              </a:r>
              <a:r>
                <a:rPr lang="fr-FR" sz="1200" dirty="0" err="1">
                  <a:latin typeface="Space Grotesk" pitchFamily="2" charset="0"/>
                  <a:ea typeface="Avenir Medium"/>
                  <a:cs typeface="Space Grotesk" pitchFamily="2" charset="0"/>
                  <a:sym typeface="Avenir Medium"/>
                </a:rPr>
                <a:t>creation</a:t>
              </a:r>
              <a:endParaRPr lang="fr-FR" sz="1200" dirty="0">
                <a:latin typeface="Space Grotesk" pitchFamily="2" charset="0"/>
                <a:ea typeface="Avenir Medium"/>
                <a:cs typeface="Space Grotesk" pitchFamily="2" charset="0"/>
                <a:sym typeface="Avenir Medium"/>
              </a:endParaRPr>
            </a:p>
          </p:txBody>
        </p:sp>
      </p:grpSp>
      <p:grpSp>
        <p:nvGrpSpPr>
          <p:cNvPr id="10" name="Groupe 9">
            <a:extLst>
              <a:ext uri="{FF2B5EF4-FFF2-40B4-BE49-F238E27FC236}">
                <a16:creationId xmlns:a16="http://schemas.microsoft.com/office/drawing/2014/main" id="{D8EDA27F-CBE1-A70A-D19D-CC52A0C435B0}"/>
              </a:ext>
            </a:extLst>
          </p:cNvPr>
          <p:cNvGrpSpPr/>
          <p:nvPr/>
        </p:nvGrpSpPr>
        <p:grpSpPr>
          <a:xfrm>
            <a:off x="1925641" y="2848030"/>
            <a:ext cx="1112931" cy="1272625"/>
            <a:chOff x="6963844" y="8191507"/>
            <a:chExt cx="2967815" cy="3393662"/>
          </a:xfrm>
        </p:grpSpPr>
        <p:cxnSp>
          <p:nvCxnSpPr>
            <p:cNvPr id="11" name="Connecteur droit 10">
              <a:extLst>
                <a:ext uri="{FF2B5EF4-FFF2-40B4-BE49-F238E27FC236}">
                  <a16:creationId xmlns:a16="http://schemas.microsoft.com/office/drawing/2014/main" id="{3F36BB38-9B1E-8C7D-0404-D5F80AF88F01}"/>
                </a:ext>
              </a:extLst>
            </p:cNvPr>
            <p:cNvCxnSpPr/>
            <p:nvPr/>
          </p:nvCxnSpPr>
          <p:spPr>
            <a:xfrm flipV="1">
              <a:off x="8265268" y="8191507"/>
              <a:ext cx="0" cy="1352144"/>
            </a:xfrm>
            <a:prstGeom prst="line">
              <a:avLst/>
            </a:prstGeom>
            <a:ln w="3810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ZoneTexte 11">
              <a:extLst>
                <a:ext uri="{FF2B5EF4-FFF2-40B4-BE49-F238E27FC236}">
                  <a16:creationId xmlns:a16="http://schemas.microsoft.com/office/drawing/2014/main" id="{D2701FA1-E602-E252-B9B0-E5CA0015241B}"/>
                </a:ext>
              </a:extLst>
            </p:cNvPr>
            <p:cNvSpPr txBox="1"/>
            <p:nvPr/>
          </p:nvSpPr>
          <p:spPr>
            <a:xfrm>
              <a:off x="6963844" y="9471132"/>
              <a:ext cx="2967815" cy="21140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5" hangingPunct="0"/>
              <a:r>
                <a:rPr lang="fr-FR" sz="1200" b="1" dirty="0">
                  <a:solidFill>
                    <a:schemeClr val="accent2"/>
                  </a:solidFill>
                  <a:latin typeface="Space Grotesk" pitchFamily="2" charset="0"/>
                  <a:ea typeface="Avenir Medium"/>
                  <a:cs typeface="Space Grotesk" pitchFamily="2" charset="0"/>
                  <a:sym typeface="Avenir Medium"/>
                </a:rPr>
                <a:t>2010</a:t>
              </a:r>
              <a:r>
                <a:rPr lang="fr-FR" sz="1200" dirty="0">
                  <a:solidFill>
                    <a:schemeClr val="accent2"/>
                  </a:solidFill>
                  <a:latin typeface="Space Grotesk" pitchFamily="2" charset="0"/>
                  <a:ea typeface="Avenir Medium"/>
                  <a:cs typeface="Space Grotesk" pitchFamily="2" charset="0"/>
                  <a:sym typeface="Avenir Medium"/>
                </a:rPr>
                <a:t> – </a:t>
              </a:r>
              <a:r>
                <a:rPr lang="fr-FR" sz="1200" dirty="0">
                  <a:latin typeface="Space Grotesk" pitchFamily="2" charset="0"/>
                  <a:ea typeface="Avenir Medium"/>
                  <a:cs typeface="Space Grotesk" pitchFamily="2" charset="0"/>
                  <a:sym typeface="Avenir Medium"/>
                </a:rPr>
                <a:t>Xamarin startup </a:t>
              </a:r>
              <a:r>
                <a:rPr lang="fr-FR" sz="1200" dirty="0" err="1">
                  <a:latin typeface="Space Grotesk" pitchFamily="2" charset="0"/>
                  <a:ea typeface="Avenir Medium"/>
                  <a:cs typeface="Space Grotesk" pitchFamily="2" charset="0"/>
                  <a:sym typeface="Avenir Medium"/>
                </a:rPr>
                <a:t>is</a:t>
              </a:r>
              <a:r>
                <a:rPr lang="fr-FR" sz="1200" dirty="0">
                  <a:latin typeface="Space Grotesk" pitchFamily="2" charset="0"/>
                  <a:ea typeface="Avenir Medium"/>
                  <a:cs typeface="Space Grotesk" pitchFamily="2" charset="0"/>
                  <a:sym typeface="Avenir Medium"/>
                </a:rPr>
                <a:t> </a:t>
              </a:r>
              <a:r>
                <a:rPr lang="fr-FR" sz="1200" dirty="0" err="1">
                  <a:latin typeface="Space Grotesk" pitchFamily="2" charset="0"/>
                  <a:ea typeface="Avenir Medium"/>
                  <a:cs typeface="Space Grotesk" pitchFamily="2" charset="0"/>
                  <a:sym typeface="Avenir Medium"/>
                </a:rPr>
                <a:t>created</a:t>
              </a:r>
              <a:endParaRPr lang="fr-FR" sz="1200" dirty="0">
                <a:latin typeface="Space Grotesk" pitchFamily="2" charset="0"/>
                <a:ea typeface="Avenir Medium"/>
                <a:cs typeface="Space Grotesk" pitchFamily="2" charset="0"/>
                <a:sym typeface="Avenir Medium"/>
              </a:endParaRPr>
            </a:p>
          </p:txBody>
        </p:sp>
      </p:grpSp>
      <p:grpSp>
        <p:nvGrpSpPr>
          <p:cNvPr id="24" name="Groupe 23">
            <a:extLst>
              <a:ext uri="{FF2B5EF4-FFF2-40B4-BE49-F238E27FC236}">
                <a16:creationId xmlns:a16="http://schemas.microsoft.com/office/drawing/2014/main" id="{C17F81F2-9377-BA3D-4F34-35551EA8CA70}"/>
              </a:ext>
            </a:extLst>
          </p:cNvPr>
          <p:cNvGrpSpPr/>
          <p:nvPr/>
        </p:nvGrpSpPr>
        <p:grpSpPr>
          <a:xfrm>
            <a:off x="2532121" y="1225577"/>
            <a:ext cx="1526245" cy="1629440"/>
            <a:chOff x="8581124" y="3864972"/>
            <a:chExt cx="4069985" cy="4345172"/>
          </a:xfrm>
        </p:grpSpPr>
        <p:cxnSp>
          <p:nvCxnSpPr>
            <p:cNvPr id="13" name="Connecteur droit 12">
              <a:extLst>
                <a:ext uri="{FF2B5EF4-FFF2-40B4-BE49-F238E27FC236}">
                  <a16:creationId xmlns:a16="http://schemas.microsoft.com/office/drawing/2014/main" id="{5A7B57BE-60A8-7994-0D36-BC8ADE210414}"/>
                </a:ext>
              </a:extLst>
            </p:cNvPr>
            <p:cNvCxnSpPr/>
            <p:nvPr/>
          </p:nvCxnSpPr>
          <p:spPr>
            <a:xfrm flipV="1">
              <a:off x="10616118" y="6858000"/>
              <a:ext cx="0" cy="1352144"/>
            </a:xfrm>
            <a:prstGeom prst="line">
              <a:avLst/>
            </a:prstGeom>
            <a:ln w="3810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ZoneTexte 13">
              <a:extLst>
                <a:ext uri="{FF2B5EF4-FFF2-40B4-BE49-F238E27FC236}">
                  <a16:creationId xmlns:a16="http://schemas.microsoft.com/office/drawing/2014/main" id="{DFFF0333-C509-2F5D-DFA5-4C116A24C80E}"/>
                </a:ext>
              </a:extLst>
            </p:cNvPr>
            <p:cNvSpPr txBox="1"/>
            <p:nvPr/>
          </p:nvSpPr>
          <p:spPr>
            <a:xfrm>
              <a:off x="8581124" y="3864972"/>
              <a:ext cx="4069985" cy="2606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5" hangingPunct="0"/>
              <a:r>
                <a:rPr lang="fr-FR" sz="1200" b="1" dirty="0">
                  <a:solidFill>
                    <a:schemeClr val="accent2"/>
                  </a:solidFill>
                  <a:latin typeface="Space Grotesk" pitchFamily="2" charset="0"/>
                  <a:ea typeface="Avenir Medium"/>
                  <a:cs typeface="Space Grotesk" pitchFamily="2" charset="0"/>
                  <a:sym typeface="Avenir Medium"/>
                </a:rPr>
                <a:t>2014</a:t>
              </a:r>
              <a:r>
                <a:rPr lang="fr-FR" sz="1200" dirty="0">
                  <a:solidFill>
                    <a:schemeClr val="accent2"/>
                  </a:solidFill>
                  <a:latin typeface="Space Grotesk" pitchFamily="2" charset="0"/>
                  <a:ea typeface="Avenir Medium"/>
                  <a:cs typeface="Space Grotesk" pitchFamily="2" charset="0"/>
                  <a:sym typeface="Avenir Medium"/>
                </a:rPr>
                <a:t> – </a:t>
              </a:r>
              <a:r>
                <a:rPr lang="fr-FR" sz="1200" dirty="0">
                  <a:latin typeface="Space Grotesk" pitchFamily="2" charset="0"/>
                  <a:ea typeface="Avenir Medium"/>
                  <a:cs typeface="Space Grotesk" pitchFamily="2" charset="0"/>
                  <a:sym typeface="Avenir Medium"/>
                </a:rPr>
                <a:t>Xamarin v3 </a:t>
              </a:r>
              <a:r>
                <a:rPr lang="fr-FR" sz="1200" dirty="0" err="1">
                  <a:latin typeface="Space Grotesk" pitchFamily="2" charset="0"/>
                  <a:ea typeface="Avenir Medium"/>
                  <a:cs typeface="Space Grotesk" pitchFamily="2" charset="0"/>
                  <a:sym typeface="Avenir Medium"/>
                </a:rPr>
                <a:t>with</a:t>
              </a:r>
              <a:r>
                <a:rPr lang="fr-FR" sz="1200" dirty="0">
                  <a:latin typeface="Space Grotesk" pitchFamily="2" charset="0"/>
                  <a:ea typeface="Avenir Medium"/>
                  <a:cs typeface="Space Grotesk" pitchFamily="2" charset="0"/>
                  <a:sym typeface="Avenir Medium"/>
                </a:rPr>
                <a:t> introduction of Xamarin.Forms</a:t>
              </a:r>
              <a:r>
                <a:rPr lang="fr-FR" sz="1200" dirty="0">
                  <a:latin typeface="Space Grotesk" pitchFamily="2" charset="0"/>
                  <a:cs typeface="Space Grotesk" pitchFamily="2" charset="0"/>
                </a:rPr>
                <a:t> and a </a:t>
              </a:r>
              <a:r>
                <a:rPr lang="fr-FR" sz="1200" dirty="0" err="1">
                  <a:latin typeface="Space Grotesk" pitchFamily="2" charset="0"/>
                  <a:cs typeface="Space Grotesk" pitchFamily="2" charset="0"/>
                </a:rPr>
                <a:t>unified</a:t>
              </a:r>
              <a:r>
                <a:rPr lang="fr-FR" sz="1200" dirty="0">
                  <a:latin typeface="Space Grotesk" pitchFamily="2" charset="0"/>
                  <a:cs typeface="Space Grotesk" pitchFamily="2" charset="0"/>
                </a:rPr>
                <a:t> </a:t>
              </a:r>
              <a:r>
                <a:rPr lang="fr-FR" sz="1200" dirty="0" err="1">
                  <a:latin typeface="Space Grotesk" pitchFamily="2" charset="0"/>
                  <a:cs typeface="Space Grotesk" pitchFamily="2" charset="0"/>
                </a:rPr>
                <a:t>product</a:t>
              </a:r>
              <a:endParaRPr lang="fr-FR" sz="1200" dirty="0">
                <a:latin typeface="Space Grotesk" pitchFamily="2" charset="0"/>
                <a:ea typeface="Avenir Medium"/>
                <a:cs typeface="Space Grotesk" pitchFamily="2" charset="0"/>
                <a:sym typeface="Avenir Medium"/>
              </a:endParaRPr>
            </a:p>
          </p:txBody>
        </p:sp>
      </p:grpSp>
      <p:grpSp>
        <p:nvGrpSpPr>
          <p:cNvPr id="25" name="Groupe 24">
            <a:extLst>
              <a:ext uri="{FF2B5EF4-FFF2-40B4-BE49-F238E27FC236}">
                <a16:creationId xmlns:a16="http://schemas.microsoft.com/office/drawing/2014/main" id="{35929F82-B1A3-E274-61F4-AF829C8DB513}"/>
              </a:ext>
            </a:extLst>
          </p:cNvPr>
          <p:cNvGrpSpPr/>
          <p:nvPr/>
        </p:nvGrpSpPr>
        <p:grpSpPr>
          <a:xfrm>
            <a:off x="4145292" y="2863534"/>
            <a:ext cx="1112931" cy="1288259"/>
            <a:chOff x="12903299" y="8191507"/>
            <a:chExt cx="2967815" cy="3435357"/>
          </a:xfrm>
        </p:grpSpPr>
        <p:cxnSp>
          <p:nvCxnSpPr>
            <p:cNvPr id="15" name="Connecteur droit 14">
              <a:extLst>
                <a:ext uri="{FF2B5EF4-FFF2-40B4-BE49-F238E27FC236}">
                  <a16:creationId xmlns:a16="http://schemas.microsoft.com/office/drawing/2014/main" id="{0C64C104-4C9D-F7A4-ECE6-FD09414D8882}"/>
                </a:ext>
              </a:extLst>
            </p:cNvPr>
            <p:cNvCxnSpPr/>
            <p:nvPr/>
          </p:nvCxnSpPr>
          <p:spPr>
            <a:xfrm flipV="1">
              <a:off x="14387207" y="8191507"/>
              <a:ext cx="0" cy="1352144"/>
            </a:xfrm>
            <a:prstGeom prst="line">
              <a:avLst/>
            </a:prstGeom>
            <a:noFill/>
            <a:ln w="38100" cap="flat">
              <a:solidFill>
                <a:schemeClr val="tx1">
                  <a:lumMod val="60000"/>
                  <a:lumOff val="40000"/>
                </a:schemeClr>
              </a:solidFill>
              <a:prstDash val="dash"/>
              <a:miter lim="400000"/>
            </a:ln>
            <a:effectLst/>
            <a:sp3d/>
          </p:spPr>
          <p:style>
            <a:lnRef idx="0">
              <a:scrgbClr r="0" g="0" b="0"/>
            </a:lnRef>
            <a:fillRef idx="0">
              <a:scrgbClr r="0" g="0" b="0"/>
            </a:fillRef>
            <a:effectRef idx="0">
              <a:scrgbClr r="0" g="0" b="0"/>
            </a:effectRef>
            <a:fontRef idx="none"/>
          </p:style>
        </p:cxnSp>
        <p:sp>
          <p:nvSpPr>
            <p:cNvPr id="16" name="ZoneTexte 15">
              <a:extLst>
                <a:ext uri="{FF2B5EF4-FFF2-40B4-BE49-F238E27FC236}">
                  <a16:creationId xmlns:a16="http://schemas.microsoft.com/office/drawing/2014/main" id="{4347148E-841E-BE49-8208-D146942D97E6}"/>
                </a:ext>
              </a:extLst>
            </p:cNvPr>
            <p:cNvSpPr txBox="1"/>
            <p:nvPr/>
          </p:nvSpPr>
          <p:spPr>
            <a:xfrm>
              <a:off x="12903299" y="9512824"/>
              <a:ext cx="2967815" cy="2114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5" hangingPunct="0"/>
              <a:r>
                <a:rPr lang="fr-FR" sz="1200" b="1" dirty="0" err="1">
                  <a:solidFill>
                    <a:schemeClr val="accent2"/>
                  </a:solidFill>
                  <a:latin typeface="Space Grotesk" pitchFamily="2" charset="0"/>
                  <a:ea typeface="Avenir Medium"/>
                  <a:cs typeface="Space Grotesk" pitchFamily="2" charset="0"/>
                  <a:sym typeface="Avenir Medium"/>
                </a:rPr>
                <a:t>February</a:t>
              </a:r>
              <a:r>
                <a:rPr lang="fr-FR" sz="1200" b="1" dirty="0">
                  <a:solidFill>
                    <a:schemeClr val="accent2"/>
                  </a:solidFill>
                  <a:latin typeface="Space Grotesk" pitchFamily="2" charset="0"/>
                  <a:ea typeface="Avenir Medium"/>
                  <a:cs typeface="Space Grotesk" pitchFamily="2" charset="0"/>
                  <a:sym typeface="Avenir Medium"/>
                </a:rPr>
                <a:t> 2016 </a:t>
              </a:r>
              <a:r>
                <a:rPr lang="fr-FR" sz="1200" dirty="0">
                  <a:solidFill>
                    <a:schemeClr val="accent2"/>
                  </a:solidFill>
                  <a:latin typeface="Space Grotesk" pitchFamily="2" charset="0"/>
                  <a:ea typeface="Avenir Medium"/>
                  <a:cs typeface="Space Grotesk" pitchFamily="2" charset="0"/>
                  <a:sym typeface="Avenir Medium"/>
                </a:rPr>
                <a:t>–</a:t>
              </a:r>
              <a:r>
                <a:rPr lang="fr-FR" sz="1200" dirty="0">
                  <a:latin typeface="Space Grotesk" pitchFamily="2" charset="0"/>
                  <a:ea typeface="Avenir Medium"/>
                  <a:cs typeface="Space Grotesk" pitchFamily="2" charset="0"/>
                  <a:sym typeface="Avenir Medium"/>
                </a:rPr>
                <a:t>Xamarin </a:t>
              </a:r>
              <a:r>
                <a:rPr lang="fr-FR" sz="1200" dirty="0" err="1">
                  <a:latin typeface="Space Grotesk" pitchFamily="2" charset="0"/>
                  <a:ea typeface="Avenir Medium"/>
                  <a:cs typeface="Space Grotesk" pitchFamily="2" charset="0"/>
                  <a:sym typeface="Avenir Medium"/>
                </a:rPr>
                <a:t>acquired</a:t>
              </a:r>
              <a:r>
                <a:rPr lang="fr-FR" sz="1200" dirty="0">
                  <a:latin typeface="Space Grotesk" pitchFamily="2" charset="0"/>
                  <a:ea typeface="Avenir Medium"/>
                  <a:cs typeface="Space Grotesk" pitchFamily="2" charset="0"/>
                  <a:sym typeface="Avenir Medium"/>
                </a:rPr>
                <a:t> by Microsoft</a:t>
              </a:r>
            </a:p>
          </p:txBody>
        </p:sp>
      </p:grpSp>
      <p:grpSp>
        <p:nvGrpSpPr>
          <p:cNvPr id="26" name="Groupe 25">
            <a:extLst>
              <a:ext uri="{FF2B5EF4-FFF2-40B4-BE49-F238E27FC236}">
                <a16:creationId xmlns:a16="http://schemas.microsoft.com/office/drawing/2014/main" id="{14FEEA94-EA66-8EEB-0BF2-C37FEE0A61CD}"/>
              </a:ext>
            </a:extLst>
          </p:cNvPr>
          <p:cNvGrpSpPr/>
          <p:nvPr/>
        </p:nvGrpSpPr>
        <p:grpSpPr>
          <a:xfrm>
            <a:off x="5195012" y="1495345"/>
            <a:ext cx="1112931" cy="1352683"/>
            <a:chOff x="15682167" y="4584354"/>
            <a:chExt cx="2967815" cy="3607153"/>
          </a:xfrm>
        </p:grpSpPr>
        <p:cxnSp>
          <p:nvCxnSpPr>
            <p:cNvPr id="17" name="Connecteur droit 16">
              <a:extLst>
                <a:ext uri="{FF2B5EF4-FFF2-40B4-BE49-F238E27FC236}">
                  <a16:creationId xmlns:a16="http://schemas.microsoft.com/office/drawing/2014/main" id="{3B4DDEBA-602E-00AE-3A5E-FE23D9F621FD}"/>
                </a:ext>
              </a:extLst>
            </p:cNvPr>
            <p:cNvCxnSpPr/>
            <p:nvPr/>
          </p:nvCxnSpPr>
          <p:spPr>
            <a:xfrm flipV="1">
              <a:off x="17166075" y="6839363"/>
              <a:ext cx="0" cy="1352144"/>
            </a:xfrm>
            <a:prstGeom prst="line">
              <a:avLst/>
            </a:prstGeom>
            <a:noFill/>
            <a:ln w="38100" cap="flat">
              <a:solidFill>
                <a:schemeClr val="tx1">
                  <a:lumMod val="60000"/>
                  <a:lumOff val="40000"/>
                </a:schemeClr>
              </a:solidFill>
              <a:prstDash val="dash"/>
              <a:miter lim="400000"/>
            </a:ln>
            <a:effectLst/>
            <a:sp3d/>
          </p:spPr>
          <p:style>
            <a:lnRef idx="0">
              <a:scrgbClr r="0" g="0" b="0"/>
            </a:lnRef>
            <a:fillRef idx="0">
              <a:scrgbClr r="0" g="0" b="0"/>
            </a:fillRef>
            <a:effectRef idx="0">
              <a:scrgbClr r="0" g="0" b="0"/>
            </a:effectRef>
            <a:fontRef idx="none"/>
          </p:style>
        </p:cxnSp>
        <p:sp>
          <p:nvSpPr>
            <p:cNvPr id="18" name="ZoneTexte 17">
              <a:extLst>
                <a:ext uri="{FF2B5EF4-FFF2-40B4-BE49-F238E27FC236}">
                  <a16:creationId xmlns:a16="http://schemas.microsoft.com/office/drawing/2014/main" id="{00F33B86-9EA9-025A-0FC3-0168B4DF16AF}"/>
                </a:ext>
              </a:extLst>
            </p:cNvPr>
            <p:cNvSpPr txBox="1"/>
            <p:nvPr/>
          </p:nvSpPr>
          <p:spPr>
            <a:xfrm>
              <a:off x="15682167" y="4584354"/>
              <a:ext cx="2967815" cy="2606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5" hangingPunct="0"/>
              <a:r>
                <a:rPr lang="fr-FR" sz="1200" b="1" dirty="0">
                  <a:solidFill>
                    <a:schemeClr val="accent2"/>
                  </a:solidFill>
                  <a:latin typeface="Space Grotesk" pitchFamily="2" charset="0"/>
                  <a:ea typeface="Avenir Medium"/>
                  <a:cs typeface="Space Grotesk" pitchFamily="2" charset="0"/>
                  <a:sym typeface="Avenir Medium"/>
                </a:rPr>
                <a:t>April 2020 </a:t>
              </a:r>
              <a:r>
                <a:rPr lang="fr-FR" sz="1200" dirty="0">
                  <a:latin typeface="Space Grotesk" pitchFamily="2" charset="0"/>
                  <a:ea typeface="Avenir Medium"/>
                  <a:cs typeface="Space Grotesk" pitchFamily="2" charset="0"/>
                  <a:sym typeface="Avenir Medium"/>
                </a:rPr>
                <a:t>–.NET MAUI </a:t>
              </a:r>
              <a:r>
                <a:rPr lang="fr-FR" sz="1200" dirty="0" err="1">
                  <a:latin typeface="Space Grotesk" pitchFamily="2" charset="0"/>
                  <a:ea typeface="Avenir Medium"/>
                  <a:cs typeface="Space Grotesk" pitchFamily="2" charset="0"/>
                  <a:sym typeface="Avenir Medium"/>
                </a:rPr>
                <a:t>is</a:t>
              </a:r>
              <a:r>
                <a:rPr lang="fr-FR" sz="1200" dirty="0">
                  <a:latin typeface="Space Grotesk" pitchFamily="2" charset="0"/>
                  <a:ea typeface="Avenir Medium"/>
                  <a:cs typeface="Space Grotesk" pitchFamily="2" charset="0"/>
                  <a:sym typeface="Avenir Medium"/>
                </a:rPr>
                <a:t> </a:t>
              </a:r>
              <a:r>
                <a:rPr lang="fr-FR" sz="1200" dirty="0" err="1">
                  <a:latin typeface="Space Grotesk" pitchFamily="2" charset="0"/>
                  <a:ea typeface="Avenir Medium"/>
                  <a:cs typeface="Space Grotesk" pitchFamily="2" charset="0"/>
                  <a:sym typeface="Avenir Medium"/>
                </a:rPr>
                <a:t>announced</a:t>
              </a:r>
              <a:r>
                <a:rPr lang="fr-FR" sz="1200" dirty="0">
                  <a:latin typeface="Space Grotesk" pitchFamily="2" charset="0"/>
                  <a:ea typeface="Avenir Medium"/>
                  <a:cs typeface="Space Grotesk" pitchFamily="2" charset="0"/>
                  <a:sym typeface="Avenir Medium"/>
                </a:rPr>
                <a:t> at Microsoft </a:t>
              </a:r>
              <a:r>
                <a:rPr lang="fr-FR" sz="1200" dirty="0" err="1">
                  <a:latin typeface="Space Grotesk" pitchFamily="2" charset="0"/>
                  <a:ea typeface="Avenir Medium"/>
                  <a:cs typeface="Space Grotesk" pitchFamily="2" charset="0"/>
                  <a:sym typeface="Avenir Medium"/>
                </a:rPr>
                <a:t>Build</a:t>
              </a:r>
              <a:endParaRPr lang="fr-FR" sz="1200" dirty="0">
                <a:latin typeface="Space Grotesk" pitchFamily="2" charset="0"/>
                <a:ea typeface="Avenir Medium"/>
                <a:cs typeface="Space Grotesk" pitchFamily="2" charset="0"/>
                <a:sym typeface="Avenir Medium"/>
              </a:endParaRPr>
            </a:p>
          </p:txBody>
        </p:sp>
      </p:grpSp>
      <p:grpSp>
        <p:nvGrpSpPr>
          <p:cNvPr id="27" name="Groupe 26">
            <a:extLst>
              <a:ext uri="{FF2B5EF4-FFF2-40B4-BE49-F238E27FC236}">
                <a16:creationId xmlns:a16="http://schemas.microsoft.com/office/drawing/2014/main" id="{7E8826BB-BEA5-1DD9-7215-1197C82BA53D}"/>
              </a:ext>
            </a:extLst>
          </p:cNvPr>
          <p:cNvGrpSpPr/>
          <p:nvPr/>
        </p:nvGrpSpPr>
        <p:grpSpPr>
          <a:xfrm>
            <a:off x="6316570" y="2863534"/>
            <a:ext cx="1226459" cy="1146222"/>
            <a:chOff x="18672990" y="8232857"/>
            <a:chExt cx="3270556" cy="3056593"/>
          </a:xfrm>
        </p:grpSpPr>
        <p:cxnSp>
          <p:nvCxnSpPr>
            <p:cNvPr id="20" name="Connecteur droit 19">
              <a:extLst>
                <a:ext uri="{FF2B5EF4-FFF2-40B4-BE49-F238E27FC236}">
                  <a16:creationId xmlns:a16="http://schemas.microsoft.com/office/drawing/2014/main" id="{219D5C7C-05AA-77BD-57ED-E36A259CA1D9}"/>
                </a:ext>
              </a:extLst>
            </p:cNvPr>
            <p:cNvCxnSpPr/>
            <p:nvPr/>
          </p:nvCxnSpPr>
          <p:spPr>
            <a:xfrm flipV="1">
              <a:off x="20256228" y="8232857"/>
              <a:ext cx="0" cy="1352144"/>
            </a:xfrm>
            <a:prstGeom prst="line">
              <a:avLst/>
            </a:prstGeom>
            <a:noFill/>
            <a:ln w="38100" cap="flat">
              <a:solidFill>
                <a:schemeClr val="tx1">
                  <a:lumMod val="60000"/>
                  <a:lumOff val="40000"/>
                </a:schemeClr>
              </a:solidFill>
              <a:prstDash val="dash"/>
              <a:miter lim="400000"/>
            </a:ln>
            <a:effectLst/>
            <a:sp3d/>
          </p:spPr>
          <p:style>
            <a:lnRef idx="0">
              <a:scrgbClr r="0" g="0" b="0"/>
            </a:lnRef>
            <a:fillRef idx="0">
              <a:scrgbClr r="0" g="0" b="0"/>
            </a:fillRef>
            <a:effectRef idx="0">
              <a:scrgbClr r="0" g="0" b="0"/>
            </a:effectRef>
            <a:fontRef idx="none"/>
          </p:style>
        </p:cxnSp>
        <p:sp>
          <p:nvSpPr>
            <p:cNvPr id="21" name="ZoneTexte 20">
              <a:extLst>
                <a:ext uri="{FF2B5EF4-FFF2-40B4-BE49-F238E27FC236}">
                  <a16:creationId xmlns:a16="http://schemas.microsoft.com/office/drawing/2014/main" id="{64F64482-1437-52FA-07DE-46FA8D9D365A}"/>
                </a:ext>
              </a:extLst>
            </p:cNvPr>
            <p:cNvSpPr txBox="1"/>
            <p:nvPr/>
          </p:nvSpPr>
          <p:spPr>
            <a:xfrm>
              <a:off x="18672990" y="9667852"/>
              <a:ext cx="3270556" cy="16215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5" hangingPunct="0"/>
              <a:r>
                <a:rPr lang="fr-FR" sz="1200" b="1" dirty="0">
                  <a:solidFill>
                    <a:schemeClr val="accent2"/>
                  </a:solidFill>
                  <a:latin typeface="Space Grotesk" pitchFamily="2" charset="0"/>
                  <a:ea typeface="Avenir Medium"/>
                  <a:cs typeface="Space Grotesk" pitchFamily="2" charset="0"/>
                  <a:sym typeface="Avenir Medium"/>
                </a:rPr>
                <a:t>May 2022</a:t>
              </a:r>
              <a:r>
                <a:rPr lang="fr-FR" sz="1200" dirty="0">
                  <a:solidFill>
                    <a:schemeClr val="accent2"/>
                  </a:solidFill>
                  <a:latin typeface="Space Grotesk" pitchFamily="2" charset="0"/>
                  <a:ea typeface="Avenir Medium"/>
                  <a:cs typeface="Space Grotesk" pitchFamily="2" charset="0"/>
                  <a:sym typeface="Avenir Medium"/>
                </a:rPr>
                <a:t> </a:t>
              </a:r>
              <a:r>
                <a:rPr lang="fr-FR" sz="1200" dirty="0">
                  <a:latin typeface="Space Grotesk" pitchFamily="2" charset="0"/>
                  <a:ea typeface="Avenir Medium"/>
                  <a:cs typeface="Space Grotesk" pitchFamily="2" charset="0"/>
                  <a:sym typeface="Avenir Medium"/>
                </a:rPr>
                <a:t>–.NET MAUI </a:t>
              </a:r>
              <a:r>
                <a:rPr lang="fr-FR" sz="1200" dirty="0" err="1">
                  <a:latin typeface="Space Grotesk" pitchFamily="2" charset="0"/>
                  <a:ea typeface="Avenir Medium"/>
                  <a:cs typeface="Space Grotesk" pitchFamily="2" charset="0"/>
                  <a:sym typeface="Avenir Medium"/>
                </a:rPr>
                <a:t>is</a:t>
              </a:r>
              <a:r>
                <a:rPr lang="fr-FR" sz="1200" dirty="0">
                  <a:latin typeface="Space Grotesk" pitchFamily="2" charset="0"/>
                  <a:ea typeface="Avenir Medium"/>
                  <a:cs typeface="Space Grotesk" pitchFamily="2" charset="0"/>
                  <a:sym typeface="Avenir Medium"/>
                </a:rPr>
                <a:t> </a:t>
              </a:r>
              <a:r>
                <a:rPr lang="fr-FR" sz="1200" dirty="0" err="1">
                  <a:latin typeface="Space Grotesk" pitchFamily="2" charset="0"/>
                  <a:ea typeface="Avenir Medium"/>
                  <a:cs typeface="Space Grotesk" pitchFamily="2" charset="0"/>
                  <a:sym typeface="Avenir Medium"/>
                </a:rPr>
                <a:t>available</a:t>
              </a:r>
              <a:endParaRPr lang="fr-FR" sz="1200" dirty="0">
                <a:latin typeface="Space Grotesk" pitchFamily="2" charset="0"/>
                <a:ea typeface="Avenir Medium"/>
                <a:cs typeface="Space Grotesk" pitchFamily="2" charset="0"/>
                <a:sym typeface="Avenir Medium"/>
              </a:endParaRPr>
            </a:p>
          </p:txBody>
        </p:sp>
      </p:grpSp>
      <p:grpSp>
        <p:nvGrpSpPr>
          <p:cNvPr id="28" name="Groupe 25">
            <a:extLst>
              <a:ext uri="{FF2B5EF4-FFF2-40B4-BE49-F238E27FC236}">
                <a16:creationId xmlns:a16="http://schemas.microsoft.com/office/drawing/2014/main" id="{DD1D675C-F01F-4089-8137-51521F5D045A}"/>
              </a:ext>
            </a:extLst>
          </p:cNvPr>
          <p:cNvGrpSpPr/>
          <p:nvPr/>
        </p:nvGrpSpPr>
        <p:grpSpPr>
          <a:xfrm>
            <a:off x="7449416" y="1594666"/>
            <a:ext cx="1112931" cy="1260350"/>
            <a:chOff x="15682167" y="4830575"/>
            <a:chExt cx="2967815" cy="3360932"/>
          </a:xfrm>
        </p:grpSpPr>
        <p:cxnSp>
          <p:nvCxnSpPr>
            <p:cNvPr id="29" name="Connecteur droit 16">
              <a:extLst>
                <a:ext uri="{FF2B5EF4-FFF2-40B4-BE49-F238E27FC236}">
                  <a16:creationId xmlns:a16="http://schemas.microsoft.com/office/drawing/2014/main" id="{B0225780-A994-4F9E-9DF7-03ABCA93AF3C}"/>
                </a:ext>
              </a:extLst>
            </p:cNvPr>
            <p:cNvCxnSpPr/>
            <p:nvPr/>
          </p:nvCxnSpPr>
          <p:spPr>
            <a:xfrm flipV="1">
              <a:off x="17166075" y="6839363"/>
              <a:ext cx="0" cy="1352144"/>
            </a:xfrm>
            <a:prstGeom prst="line">
              <a:avLst/>
            </a:prstGeom>
            <a:noFill/>
            <a:ln w="38100" cap="flat">
              <a:solidFill>
                <a:schemeClr val="tx1">
                  <a:lumMod val="60000"/>
                  <a:lumOff val="40000"/>
                </a:schemeClr>
              </a:solidFill>
              <a:prstDash val="dash"/>
              <a:miter lim="400000"/>
            </a:ln>
            <a:effectLst/>
            <a:sp3d/>
          </p:spPr>
          <p:style>
            <a:lnRef idx="0">
              <a:scrgbClr r="0" g="0" b="0"/>
            </a:lnRef>
            <a:fillRef idx="0">
              <a:scrgbClr r="0" g="0" b="0"/>
            </a:fillRef>
            <a:effectRef idx="0">
              <a:scrgbClr r="0" g="0" b="0"/>
            </a:effectRef>
            <a:fontRef idx="none"/>
          </p:style>
        </p:cxnSp>
        <p:sp>
          <p:nvSpPr>
            <p:cNvPr id="30" name="ZoneTexte 17">
              <a:extLst>
                <a:ext uri="{FF2B5EF4-FFF2-40B4-BE49-F238E27FC236}">
                  <a16:creationId xmlns:a16="http://schemas.microsoft.com/office/drawing/2014/main" id="{33733947-94B2-4F87-B2BC-38C64B0A4BD3}"/>
                </a:ext>
              </a:extLst>
            </p:cNvPr>
            <p:cNvSpPr txBox="1"/>
            <p:nvPr/>
          </p:nvSpPr>
          <p:spPr>
            <a:xfrm>
              <a:off x="15682167" y="4830575"/>
              <a:ext cx="2967815" cy="21140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5" hangingPunct="0"/>
              <a:r>
                <a:rPr lang="fr-FR" sz="1200" b="1" dirty="0" err="1">
                  <a:solidFill>
                    <a:schemeClr val="accent2"/>
                  </a:solidFill>
                  <a:latin typeface="Space Grotesk" pitchFamily="2" charset="0"/>
                  <a:ea typeface="Avenir Medium"/>
                  <a:cs typeface="Space Grotesk" pitchFamily="2" charset="0"/>
                  <a:sym typeface="Avenir Medium"/>
                </a:rPr>
                <a:t>Dicember</a:t>
              </a:r>
              <a:r>
                <a:rPr lang="fr-FR" sz="1200" b="1" dirty="0">
                  <a:solidFill>
                    <a:schemeClr val="accent2"/>
                  </a:solidFill>
                  <a:latin typeface="Space Grotesk" pitchFamily="2" charset="0"/>
                  <a:ea typeface="Avenir Medium"/>
                  <a:cs typeface="Space Grotesk" pitchFamily="2" charset="0"/>
                  <a:sym typeface="Avenir Medium"/>
                </a:rPr>
                <a:t> 2023 </a:t>
              </a:r>
              <a:r>
                <a:rPr lang="fr-FR" sz="1200" dirty="0">
                  <a:latin typeface="Space Grotesk" pitchFamily="2" charset="0"/>
                  <a:ea typeface="Avenir Medium"/>
                  <a:cs typeface="Space Grotesk" pitchFamily="2" charset="0"/>
                  <a:sym typeface="Avenir Medium"/>
                </a:rPr>
                <a:t>–.NET MAUI </a:t>
              </a:r>
              <a:r>
                <a:rPr lang="fr-FR" sz="1200" dirty="0" err="1">
                  <a:latin typeface="Space Grotesk" pitchFamily="2" charset="0"/>
                  <a:ea typeface="Avenir Medium"/>
                  <a:cs typeface="Space Grotesk" pitchFamily="2" charset="0"/>
                  <a:sym typeface="Avenir Medium"/>
                </a:rPr>
                <a:t>with</a:t>
              </a:r>
              <a:r>
                <a:rPr lang="fr-FR" sz="1200" dirty="0">
                  <a:latin typeface="Space Grotesk" pitchFamily="2" charset="0"/>
                  <a:ea typeface="Avenir Medium"/>
                  <a:cs typeface="Space Grotesk" pitchFamily="2" charset="0"/>
                  <a:sym typeface="Avenir Medium"/>
                </a:rPr>
                <a:t> .NET 8</a:t>
              </a:r>
            </a:p>
          </p:txBody>
        </p:sp>
      </p:grpSp>
    </p:spTree>
    <p:extLst>
      <p:ext uri="{BB962C8B-B14F-4D97-AF65-F5344CB8AC3E}">
        <p14:creationId xmlns:p14="http://schemas.microsoft.com/office/powerpoint/2010/main" val="3912877274"/>
      </p:ext>
    </p:extLst>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500"/>
                                        <p:tgtEl>
                                          <p:spTgt spid="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140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190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230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26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2300"/>
                                  </p:stCondLst>
                                  <p:childTnLst>
                                    <p:set>
                                      <p:cBhvr>
                                        <p:cTn id="43" dur="1" fill="hold">
                                          <p:stCondLst>
                                            <p:cond delay="0"/>
                                          </p:stCondLst>
                                        </p:cTn>
                                        <p:tgtEl>
                                          <p:spTgt spid="28"/>
                                        </p:tgtEl>
                                        <p:attrNameLst>
                                          <p:attrName>style.visibility</p:attrName>
                                        </p:attrNameLst>
                                      </p:cBhvr>
                                      <p:to>
                                        <p:strVal val="visible"/>
                                      </p:to>
                                    </p:set>
                                  </p:childTnLst>
                                </p:cTn>
                              </p:par>
                              <p:par>
                                <p:cTn id="44" presetID="6" presetClass="entr" presetSubtype="16" fill="hold" nodeType="withEffect">
                                  <p:stCondLst>
                                    <p:cond delay="2300"/>
                                  </p:stCondLst>
                                  <p:childTnLst>
                                    <p:set>
                                      <p:cBhvr>
                                        <p:cTn id="45" dur="1" fill="hold">
                                          <p:stCondLst>
                                            <p:cond delay="0"/>
                                          </p:stCondLst>
                                        </p:cTn>
                                        <p:tgtEl>
                                          <p:spTgt spid="31"/>
                                        </p:tgtEl>
                                        <p:attrNameLst>
                                          <p:attrName>style.visibility</p:attrName>
                                        </p:attrNameLst>
                                      </p:cBhvr>
                                      <p:to>
                                        <p:strVal val="visible"/>
                                      </p:to>
                                    </p:set>
                                    <p:animEffect transition="in" filter="circle(in)">
                                      <p:cBhvr>
                                        <p:cTn id="46"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0"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location pin with a circle&#10;&#10;Description automatically generated">
            <a:extLst>
              <a:ext uri="{FF2B5EF4-FFF2-40B4-BE49-F238E27FC236}">
                <a16:creationId xmlns:a16="http://schemas.microsoft.com/office/drawing/2014/main" id="{9C21EF72-B045-45E4-811F-ABB1049F4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57"/>
            <a:ext cx="510236" cy="510236"/>
          </a:xfrm>
          <a:prstGeom prst="rect">
            <a:avLst/>
          </a:prstGeom>
        </p:spPr>
      </p:pic>
      <p:sp>
        <p:nvSpPr>
          <p:cNvPr id="3" name="TextBox 2">
            <a:extLst>
              <a:ext uri="{FF2B5EF4-FFF2-40B4-BE49-F238E27FC236}">
                <a16:creationId xmlns:a16="http://schemas.microsoft.com/office/drawing/2014/main" id="{19AD5E16-F9F9-4F81-955A-20E0319E2D40}"/>
              </a:ext>
            </a:extLst>
          </p:cNvPr>
          <p:cNvSpPr txBox="1"/>
          <p:nvPr/>
        </p:nvSpPr>
        <p:spPr>
          <a:xfrm>
            <a:off x="628650" y="1890795"/>
            <a:ext cx="7722705" cy="1384995"/>
          </a:xfrm>
          <a:prstGeom prst="rect">
            <a:avLst/>
          </a:prstGeom>
          <a:noFill/>
        </p:spPr>
        <p:txBody>
          <a:bodyPr wrap="square" rtlCol="0">
            <a:spAutoFit/>
          </a:bodyPr>
          <a:lstStyle/>
          <a:p>
            <a:r>
              <a:rPr lang="en-US" sz="2100" dirty="0">
                <a:solidFill>
                  <a:schemeClr val="accent2"/>
                </a:solidFill>
                <a:latin typeface="Space Grotesk" pitchFamily="2" charset="0"/>
                <a:cs typeface="Space Grotesk" pitchFamily="2" charset="0"/>
              </a:rPr>
              <a:t>Free. Cross-platform. Open source.</a:t>
            </a:r>
          </a:p>
          <a:p>
            <a:endParaRPr lang="en-US" sz="2100" dirty="0">
              <a:latin typeface="Space Grotesk" pitchFamily="2" charset="0"/>
              <a:cs typeface="Space Grotesk" pitchFamily="2" charset="0"/>
            </a:endParaRPr>
          </a:p>
          <a:p>
            <a:r>
              <a:rPr lang="en-US" sz="2100" dirty="0">
                <a:latin typeface="Space Grotesk" pitchFamily="2" charset="0"/>
                <a:cs typeface="Space Grotesk" pitchFamily="2" charset="0"/>
              </a:rPr>
              <a:t>An app platform for building </a:t>
            </a:r>
          </a:p>
          <a:p>
            <a:r>
              <a:rPr lang="en-US" sz="2100" dirty="0">
                <a:latin typeface="Space Grotesk" pitchFamily="2" charset="0"/>
                <a:cs typeface="Space Grotesk" pitchFamily="2" charset="0"/>
              </a:rPr>
              <a:t>Android and iOS app with .NET and C#</a:t>
            </a:r>
          </a:p>
        </p:txBody>
      </p:sp>
      <p:pic>
        <p:nvPicPr>
          <p:cNvPr id="1026" name="Picture 2">
            <a:extLst>
              <a:ext uri="{FF2B5EF4-FFF2-40B4-BE49-F238E27FC236}">
                <a16:creationId xmlns:a16="http://schemas.microsoft.com/office/drawing/2014/main" id="{80C20332-B4D5-4A48-96AD-5C3B0EA8A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789591"/>
            <a:ext cx="2286000" cy="9572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309FCA8-B9BC-403E-AF62-F8D7B75AEDDC}"/>
              </a:ext>
            </a:extLst>
          </p:cNvPr>
          <p:cNvSpPr>
            <a:spLocks noGrp="1"/>
          </p:cNvSpPr>
          <p:nvPr>
            <p:ph type="title"/>
          </p:nvPr>
        </p:nvSpPr>
        <p:spPr/>
        <p:txBody>
          <a:bodyPr/>
          <a:lstStyle/>
          <a:p>
            <a:r>
              <a:rPr lang="en-US" dirty="0"/>
              <a:t>Xamarin</a:t>
            </a:r>
          </a:p>
        </p:txBody>
      </p:sp>
    </p:spTree>
    <p:extLst>
      <p:ext uri="{BB962C8B-B14F-4D97-AF65-F5344CB8AC3E}">
        <p14:creationId xmlns:p14="http://schemas.microsoft.com/office/powerpoint/2010/main" val="32656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location pin with a circle&#10;&#10;Description automatically generated">
            <a:extLst>
              <a:ext uri="{FF2B5EF4-FFF2-40B4-BE49-F238E27FC236}">
                <a16:creationId xmlns:a16="http://schemas.microsoft.com/office/drawing/2014/main" id="{2FAEF7CB-0725-41BF-BC05-7431F87F6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1305"/>
            <a:ext cx="510236" cy="510236"/>
          </a:xfrm>
          <a:prstGeom prst="rect">
            <a:avLst/>
          </a:prstGeom>
        </p:spPr>
      </p:pic>
      <p:sp>
        <p:nvSpPr>
          <p:cNvPr id="3" name="TextBox 2">
            <a:extLst>
              <a:ext uri="{FF2B5EF4-FFF2-40B4-BE49-F238E27FC236}">
                <a16:creationId xmlns:a16="http://schemas.microsoft.com/office/drawing/2014/main" id="{19AD5E16-F9F9-4F81-955A-20E0319E2D40}"/>
              </a:ext>
            </a:extLst>
          </p:cNvPr>
          <p:cNvSpPr txBox="1"/>
          <p:nvPr/>
        </p:nvSpPr>
        <p:spPr>
          <a:xfrm>
            <a:off x="628650" y="2213960"/>
            <a:ext cx="6272161" cy="738664"/>
          </a:xfrm>
          <a:prstGeom prst="rect">
            <a:avLst/>
          </a:prstGeom>
          <a:noFill/>
        </p:spPr>
        <p:txBody>
          <a:bodyPr wrap="square" rtlCol="0">
            <a:spAutoFit/>
          </a:bodyPr>
          <a:lstStyle/>
          <a:p>
            <a:r>
              <a:rPr lang="en-US" sz="2100" dirty="0">
                <a:latin typeface="Space Grotesk" pitchFamily="2" charset="0"/>
                <a:cs typeface="Space Grotesk" pitchFamily="2" charset="0"/>
              </a:rPr>
              <a:t>An </a:t>
            </a:r>
            <a:r>
              <a:rPr lang="en-US" sz="2100" dirty="0">
                <a:solidFill>
                  <a:schemeClr val="accent2"/>
                </a:solidFill>
                <a:latin typeface="Space Grotesk" pitchFamily="2" charset="0"/>
                <a:cs typeface="Space Grotesk" pitchFamily="2" charset="0"/>
              </a:rPr>
              <a:t>open-source</a:t>
            </a:r>
            <a:r>
              <a:rPr lang="en-US" sz="2100" dirty="0">
                <a:latin typeface="Space Grotesk" pitchFamily="2" charset="0"/>
                <a:cs typeface="Space Grotesk" pitchFamily="2" charset="0"/>
              </a:rPr>
              <a:t> framework</a:t>
            </a:r>
          </a:p>
          <a:p>
            <a:r>
              <a:rPr lang="en-US" sz="2100" dirty="0">
                <a:latin typeface="Space Grotesk" pitchFamily="2" charset="0"/>
                <a:cs typeface="Space Grotesk" pitchFamily="2" charset="0"/>
              </a:rPr>
              <a:t>for building iOS, Android, and Windows apps</a:t>
            </a:r>
          </a:p>
        </p:txBody>
      </p:sp>
      <p:pic>
        <p:nvPicPr>
          <p:cNvPr id="5" name="Picture 2" descr="Guida Xamarin.Forms introduttiva alla creazione di un'applicazione - Xamarin  | Microsoft Docs">
            <a:extLst>
              <a:ext uri="{FF2B5EF4-FFF2-40B4-BE49-F238E27FC236}">
                <a16:creationId xmlns:a16="http://schemas.microsoft.com/office/drawing/2014/main" id="{337EA51A-A16E-44F8-A28C-59CC896F1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342" y="2571750"/>
            <a:ext cx="2020178" cy="192881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2F6D2D8-70A2-4223-AD70-3C1DFC47D09F}"/>
              </a:ext>
            </a:extLst>
          </p:cNvPr>
          <p:cNvSpPr>
            <a:spLocks noGrp="1"/>
          </p:cNvSpPr>
          <p:nvPr>
            <p:ph type="title"/>
          </p:nvPr>
        </p:nvSpPr>
        <p:spPr/>
        <p:txBody>
          <a:bodyPr>
            <a:noAutofit/>
          </a:bodyPr>
          <a:lstStyle/>
          <a:p>
            <a:r>
              <a:rPr lang="en-US" dirty="0"/>
              <a:t>Xamarin.Forms</a:t>
            </a:r>
          </a:p>
        </p:txBody>
      </p:sp>
    </p:spTree>
    <p:extLst>
      <p:ext uri="{BB962C8B-B14F-4D97-AF65-F5344CB8AC3E}">
        <p14:creationId xmlns:p14="http://schemas.microsoft.com/office/powerpoint/2010/main" val="342210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4DC3E5F1-D243-4BBE-A261-2BBC27D5BC1E}"/>
              </a:ext>
            </a:extLst>
          </p:cNvPr>
          <p:cNvPicPr>
            <a:picLocks noChangeAspect="1"/>
          </p:cNvPicPr>
          <p:nvPr/>
        </p:nvPicPr>
        <p:blipFill>
          <a:blip r:embed="rId3"/>
          <a:stretch>
            <a:fillRect/>
          </a:stretch>
        </p:blipFill>
        <p:spPr>
          <a:xfrm>
            <a:off x="1889622" y="579120"/>
            <a:ext cx="6214249" cy="4006363"/>
          </a:xfrm>
          <a:prstGeom prst="rect">
            <a:avLst/>
          </a:prstGeom>
        </p:spPr>
      </p:pic>
      <p:pic>
        <p:nvPicPr>
          <p:cNvPr id="12" name="Picture 11" descr="A red and white pin with a flag&#10;&#10;Description automatically generated">
            <a:extLst>
              <a:ext uri="{FF2B5EF4-FFF2-40B4-BE49-F238E27FC236}">
                <a16:creationId xmlns:a16="http://schemas.microsoft.com/office/drawing/2014/main" id="{F3A416BD-597B-4F12-A25E-DF3FB92FB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70" y="200025"/>
            <a:ext cx="758190" cy="758190"/>
          </a:xfrm>
          <a:prstGeom prst="rect">
            <a:avLst/>
          </a:prstGeom>
        </p:spPr>
      </p:pic>
    </p:spTree>
    <p:extLst>
      <p:ext uri="{BB962C8B-B14F-4D97-AF65-F5344CB8AC3E}">
        <p14:creationId xmlns:p14="http://schemas.microsoft.com/office/powerpoint/2010/main" val="261274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2093-C8D0-7F47-8C3F-2050A878AA81}"/>
              </a:ext>
            </a:extLst>
          </p:cNvPr>
          <p:cNvSpPr>
            <a:spLocks noGrp="1"/>
          </p:cNvSpPr>
          <p:nvPr>
            <p:ph type="title"/>
          </p:nvPr>
        </p:nvSpPr>
        <p:spPr/>
        <p:txBody>
          <a:bodyPr/>
          <a:lstStyle/>
          <a:p>
            <a:r>
              <a:rPr lang="en-US" dirty="0"/>
              <a:t>.NET Multi-platform App UI (MAUI)</a:t>
            </a:r>
          </a:p>
        </p:txBody>
      </p:sp>
      <p:grpSp>
        <p:nvGrpSpPr>
          <p:cNvPr id="5" name="Group 4">
            <a:extLst>
              <a:ext uri="{FF2B5EF4-FFF2-40B4-BE49-F238E27FC236}">
                <a16:creationId xmlns:a16="http://schemas.microsoft.com/office/drawing/2014/main" id="{475B0609-8110-A1DC-DF07-8DA3D3EA363E}"/>
              </a:ext>
            </a:extLst>
          </p:cNvPr>
          <p:cNvGrpSpPr/>
          <p:nvPr/>
        </p:nvGrpSpPr>
        <p:grpSpPr>
          <a:xfrm>
            <a:off x="745650" y="2050238"/>
            <a:ext cx="7670987" cy="1752501"/>
            <a:chOff x="994200" y="2507075"/>
            <a:chExt cx="10227982" cy="2336668"/>
          </a:xfrm>
        </p:grpSpPr>
        <p:sp>
          <p:nvSpPr>
            <p:cNvPr id="57" name="Rectangle: Rounded Corners 56">
              <a:extLst>
                <a:ext uri="{FF2B5EF4-FFF2-40B4-BE49-F238E27FC236}">
                  <a16:creationId xmlns:a16="http://schemas.microsoft.com/office/drawing/2014/main" id="{3F1124AC-015A-7DAB-72C2-F0D7E319D36B}"/>
                </a:ext>
              </a:extLst>
            </p:cNvPr>
            <p:cNvSpPr/>
            <p:nvPr/>
          </p:nvSpPr>
          <p:spPr>
            <a:xfrm>
              <a:off x="994200" y="2507075"/>
              <a:ext cx="10227982" cy="2336668"/>
            </a:xfrm>
            <a:prstGeom prst="roundRect">
              <a:avLst>
                <a:gd name="adj" fmla="val 6373"/>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algn="ctr" defTabSz="685775" fontAlgn="base">
                <a:spcBef>
                  <a:spcPct val="0"/>
                </a:spcBef>
                <a:spcAft>
                  <a:spcPct val="0"/>
                </a:spcAft>
                <a:defRPr/>
              </a:pPr>
              <a:endParaRPr lang="en-US" sz="120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61" name="Group 60">
              <a:extLst>
                <a:ext uri="{FF2B5EF4-FFF2-40B4-BE49-F238E27FC236}">
                  <a16:creationId xmlns:a16="http://schemas.microsoft.com/office/drawing/2014/main" id="{C1E39639-AD9A-5308-BAA2-29FF970E7ACC}"/>
                </a:ext>
              </a:extLst>
            </p:cNvPr>
            <p:cNvGrpSpPr/>
            <p:nvPr/>
          </p:nvGrpSpPr>
          <p:grpSpPr>
            <a:xfrm>
              <a:off x="1991723" y="3113248"/>
              <a:ext cx="1079847" cy="1456822"/>
              <a:chOff x="1991723" y="3088609"/>
              <a:chExt cx="1079847" cy="1456822"/>
            </a:xfrm>
          </p:grpSpPr>
          <p:grpSp>
            <p:nvGrpSpPr>
              <p:cNvPr id="27" name="Group 26">
                <a:extLst>
                  <a:ext uri="{FF2B5EF4-FFF2-40B4-BE49-F238E27FC236}">
                    <a16:creationId xmlns:a16="http://schemas.microsoft.com/office/drawing/2014/main" id="{C1F979CF-0FD4-EFA9-8226-7C2FA41B763B}"/>
                  </a:ext>
                </a:extLst>
              </p:cNvPr>
              <p:cNvGrpSpPr/>
              <p:nvPr/>
            </p:nvGrpSpPr>
            <p:grpSpPr>
              <a:xfrm>
                <a:off x="2032511" y="3088609"/>
                <a:ext cx="998270" cy="960202"/>
                <a:chOff x="1993984" y="4096207"/>
                <a:chExt cx="914402" cy="914400"/>
              </a:xfrm>
              <a:solidFill>
                <a:schemeClr val="tx1"/>
              </a:solidFill>
            </p:grpSpPr>
            <p:pic>
              <p:nvPicPr>
                <p:cNvPr id="37" name="Graphic 12" descr="Laptop outline">
                  <a:extLst>
                    <a:ext uri="{FF2B5EF4-FFF2-40B4-BE49-F238E27FC236}">
                      <a16:creationId xmlns:a16="http://schemas.microsoft.com/office/drawing/2014/main" id="{52414337-F3A1-D317-FA97-BBF34A6DF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3984" y="4096207"/>
                  <a:ext cx="914402" cy="914400"/>
                </a:xfrm>
                <a:prstGeom prst="rect">
                  <a:avLst/>
                </a:prstGeom>
              </p:spPr>
            </p:pic>
            <p:grpSp>
              <p:nvGrpSpPr>
                <p:cNvPr id="38" name="Group 37">
                  <a:extLst>
                    <a:ext uri="{FF2B5EF4-FFF2-40B4-BE49-F238E27FC236}">
                      <a16:creationId xmlns:a16="http://schemas.microsoft.com/office/drawing/2014/main" id="{13D66B58-6E8C-3629-A59A-2358EF4037D3}"/>
                    </a:ext>
                  </a:extLst>
                </p:cNvPr>
                <p:cNvGrpSpPr>
                  <a:grpSpLocks noChangeAspect="1"/>
                </p:cNvGrpSpPr>
                <p:nvPr/>
              </p:nvGrpSpPr>
              <p:grpSpPr bwMode="auto">
                <a:xfrm>
                  <a:off x="2360063" y="4421084"/>
                  <a:ext cx="179625" cy="186207"/>
                  <a:chOff x="2360063" y="4421084"/>
                  <a:chExt cx="854" cy="864"/>
                </a:xfrm>
                <a:grpFill/>
              </p:grpSpPr>
              <p:sp>
                <p:nvSpPr>
                  <p:cNvPr id="39" name="Freeform 43">
                    <a:extLst>
                      <a:ext uri="{FF2B5EF4-FFF2-40B4-BE49-F238E27FC236}">
                        <a16:creationId xmlns:a16="http://schemas.microsoft.com/office/drawing/2014/main" id="{12884DB1-9F5A-3727-F4A9-738825DD7B0F}"/>
                      </a:ext>
                    </a:extLst>
                  </p:cNvPr>
                  <p:cNvSpPr>
                    <a:spLocks/>
                  </p:cNvSpPr>
                  <p:nvPr/>
                </p:nvSpPr>
                <p:spPr bwMode="auto">
                  <a:xfrm>
                    <a:off x="2360443" y="4421084"/>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37">
                      <a:defRPr/>
                    </a:pPr>
                    <a:endParaRPr lang="en-US" sz="1350" kern="0">
                      <a:gradFill>
                        <a:gsLst>
                          <a:gs pos="1333">
                            <a:prstClr val="white"/>
                          </a:gs>
                          <a:gs pos="8000">
                            <a:prstClr val="white"/>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44">
                    <a:extLst>
                      <a:ext uri="{FF2B5EF4-FFF2-40B4-BE49-F238E27FC236}">
                        <a16:creationId xmlns:a16="http://schemas.microsoft.com/office/drawing/2014/main" id="{02DE3AC3-D89F-ECFE-39D7-FD1A5FBCBA91}"/>
                      </a:ext>
                    </a:extLst>
                  </p:cNvPr>
                  <p:cNvSpPr>
                    <a:spLocks/>
                  </p:cNvSpPr>
                  <p:nvPr/>
                </p:nvSpPr>
                <p:spPr bwMode="auto">
                  <a:xfrm>
                    <a:off x="2360063" y="4421159"/>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37">
                      <a:defRPr/>
                    </a:pPr>
                    <a:endParaRPr lang="en-US" sz="1350" kern="0">
                      <a:gradFill>
                        <a:gsLst>
                          <a:gs pos="1333">
                            <a:prstClr val="white"/>
                          </a:gs>
                          <a:gs pos="8000">
                            <a:prstClr val="white"/>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45">
                    <a:extLst>
                      <a:ext uri="{FF2B5EF4-FFF2-40B4-BE49-F238E27FC236}">
                        <a16:creationId xmlns:a16="http://schemas.microsoft.com/office/drawing/2014/main" id="{FA28BD8B-0C6C-5D1C-080E-817E14BEED6D}"/>
                      </a:ext>
                    </a:extLst>
                  </p:cNvPr>
                  <p:cNvSpPr>
                    <a:spLocks/>
                  </p:cNvSpPr>
                  <p:nvPr/>
                </p:nvSpPr>
                <p:spPr bwMode="auto">
                  <a:xfrm>
                    <a:off x="2360063" y="4421529"/>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37">
                      <a:defRPr/>
                    </a:pPr>
                    <a:endParaRPr lang="en-US" sz="1350" kern="0">
                      <a:gradFill>
                        <a:gsLst>
                          <a:gs pos="1333">
                            <a:prstClr val="white"/>
                          </a:gs>
                          <a:gs pos="8000">
                            <a:prstClr val="white"/>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6">
                    <a:extLst>
                      <a:ext uri="{FF2B5EF4-FFF2-40B4-BE49-F238E27FC236}">
                        <a16:creationId xmlns:a16="http://schemas.microsoft.com/office/drawing/2014/main" id="{0560BBFC-60F6-366A-5EE5-3FF3E83F132C}"/>
                      </a:ext>
                    </a:extLst>
                  </p:cNvPr>
                  <p:cNvSpPr>
                    <a:spLocks/>
                  </p:cNvSpPr>
                  <p:nvPr/>
                </p:nvSpPr>
                <p:spPr bwMode="auto">
                  <a:xfrm>
                    <a:off x="2360443" y="4421529"/>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37">
                      <a:defRPr/>
                    </a:pPr>
                    <a:endParaRPr lang="en-US" sz="1350" kern="0">
                      <a:gradFill>
                        <a:gsLst>
                          <a:gs pos="1333">
                            <a:prstClr val="white"/>
                          </a:gs>
                          <a:gs pos="8000">
                            <a:prstClr val="white"/>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Rounded Rectangle 94">
                <a:extLst>
                  <a:ext uri="{FF2B5EF4-FFF2-40B4-BE49-F238E27FC236}">
                    <a16:creationId xmlns:a16="http://schemas.microsoft.com/office/drawing/2014/main" id="{1C4D8470-9BD2-934B-D885-ADE024BBE747}"/>
                  </a:ext>
                </a:extLst>
              </p:cNvPr>
              <p:cNvSpPr/>
              <p:nvPr/>
            </p:nvSpPr>
            <p:spPr bwMode="auto">
              <a:xfrm>
                <a:off x="1991723" y="3904105"/>
                <a:ext cx="1079847" cy="641326"/>
              </a:xfrm>
              <a:prstGeom prst="roundRect">
                <a:avLst/>
              </a:prstGeom>
              <a:noFill/>
              <a:ln w="12700" cap="flat" cmpd="sng" algn="ctr">
                <a:noFill/>
                <a:prstDash val="solid"/>
                <a:miter lim="800000"/>
                <a:headEnd type="none" w="med" len="med"/>
                <a:tailEnd type="none" w="med" len="med"/>
              </a:ln>
              <a:effectLst/>
            </p:spPr>
            <p:txBody>
              <a:bodyPr rot="0" spcFirstLastPara="0" vert="horz" wrap="square" lIns="53992" tIns="80989" rIns="53992" bIns="8098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99220" fontAlgn="base">
                  <a:lnSpc>
                    <a:spcPct val="90000"/>
                  </a:lnSpc>
                  <a:spcBef>
                    <a:spcPct val="0"/>
                  </a:spcBef>
                  <a:spcAft>
                    <a:spcPct val="0"/>
                  </a:spcAft>
                  <a:defRPr/>
                </a:pPr>
                <a:r>
                  <a:rPr lang="en-US" sz="1350" kern="0" dirty="0" err="1">
                    <a:ln w="3175">
                      <a:noFill/>
                    </a:ln>
                    <a:solidFill>
                      <a:schemeClr val="accent2"/>
                    </a:solidFill>
                    <a:latin typeface="Open Sans SemiBold"/>
                    <a:ea typeface="Open Sans SemiBold"/>
                    <a:cs typeface="Open Sans SemiBold"/>
                  </a:rPr>
                  <a:t>WinUI</a:t>
                </a:r>
                <a:endParaRPr lang="en-US" sz="1350" kern="0" dirty="0">
                  <a:ln w="3175">
                    <a:noFill/>
                  </a:ln>
                  <a:solidFill>
                    <a:schemeClr val="accent2"/>
                  </a:solidFill>
                  <a:latin typeface="Open Sans SemiBold"/>
                  <a:ea typeface="Open Sans SemiBold"/>
                  <a:cs typeface="Open Sans SemiBold"/>
                </a:endParaRPr>
              </a:p>
            </p:txBody>
          </p:sp>
        </p:grpSp>
        <p:grpSp>
          <p:nvGrpSpPr>
            <p:cNvPr id="62" name="Group 61">
              <a:extLst>
                <a:ext uri="{FF2B5EF4-FFF2-40B4-BE49-F238E27FC236}">
                  <a16:creationId xmlns:a16="http://schemas.microsoft.com/office/drawing/2014/main" id="{66C9CE46-8145-FAF8-0971-FA32E26ABE71}"/>
                </a:ext>
              </a:extLst>
            </p:cNvPr>
            <p:cNvGrpSpPr/>
            <p:nvPr/>
          </p:nvGrpSpPr>
          <p:grpSpPr>
            <a:xfrm>
              <a:off x="4073880" y="3305833"/>
              <a:ext cx="1780820" cy="1264237"/>
              <a:chOff x="4017473" y="3281194"/>
              <a:chExt cx="1780820" cy="1264237"/>
            </a:xfrm>
          </p:grpSpPr>
          <p:grpSp>
            <p:nvGrpSpPr>
              <p:cNvPr id="28" name="Group 27">
                <a:extLst>
                  <a:ext uri="{FF2B5EF4-FFF2-40B4-BE49-F238E27FC236}">
                    <a16:creationId xmlns:a16="http://schemas.microsoft.com/office/drawing/2014/main" id="{09526DEF-FA8D-3131-DCD4-C8A062CB5954}"/>
                  </a:ext>
                </a:extLst>
              </p:cNvPr>
              <p:cNvGrpSpPr/>
              <p:nvPr/>
            </p:nvGrpSpPr>
            <p:grpSpPr>
              <a:xfrm>
                <a:off x="4436507" y="3281194"/>
                <a:ext cx="942753" cy="551966"/>
                <a:chOff x="3204214" y="4304685"/>
                <a:chExt cx="692769" cy="405605"/>
              </a:xfrm>
              <a:solidFill>
                <a:schemeClr val="tx1"/>
              </a:solidFill>
            </p:grpSpPr>
            <p:sp>
              <p:nvSpPr>
                <p:cNvPr id="34" name="TextBox 9">
                  <a:extLst>
                    <a:ext uri="{FF2B5EF4-FFF2-40B4-BE49-F238E27FC236}">
                      <a16:creationId xmlns:a16="http://schemas.microsoft.com/office/drawing/2014/main" id="{33A2D4DC-C367-CC0E-8F71-A096DD6AC57E}"/>
                    </a:ext>
                  </a:extLst>
                </p:cNvPr>
                <p:cNvSpPr txBox="1"/>
                <p:nvPr/>
              </p:nvSpPr>
              <p:spPr>
                <a:xfrm>
                  <a:off x="3301311" y="4367292"/>
                  <a:ext cx="553163" cy="226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669">
                    <a:defRPr/>
                  </a:pPr>
                  <a:r>
                    <a:rPr lang="en-US" sz="900"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macOS</a:t>
                  </a:r>
                </a:p>
              </p:txBody>
            </p:sp>
            <p:sp>
              <p:nvSpPr>
                <p:cNvPr id="35" name="Freeform: Shape 34">
                  <a:extLst>
                    <a:ext uri="{FF2B5EF4-FFF2-40B4-BE49-F238E27FC236}">
                      <a16:creationId xmlns:a16="http://schemas.microsoft.com/office/drawing/2014/main" id="{6035B843-AA38-C646-E16F-4F8F9721EC87}"/>
                    </a:ext>
                  </a:extLst>
                </p:cNvPr>
                <p:cNvSpPr/>
                <p:nvPr/>
              </p:nvSpPr>
              <p:spPr>
                <a:xfrm>
                  <a:off x="3294575" y="4304685"/>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644">
                    <a:defRPr/>
                  </a:pPr>
                  <a:endParaRPr lang="en-US" sz="1324">
                    <a:solidFill>
                      <a:srgbClr val="FFFFFF"/>
                    </a:solidFill>
                    <a:latin typeface="Segoe UI"/>
                  </a:endParaRPr>
                </a:p>
              </p:txBody>
            </p:sp>
            <p:sp>
              <p:nvSpPr>
                <p:cNvPr id="36" name="Freeform: Shape 35">
                  <a:extLst>
                    <a:ext uri="{FF2B5EF4-FFF2-40B4-BE49-F238E27FC236}">
                      <a16:creationId xmlns:a16="http://schemas.microsoft.com/office/drawing/2014/main" id="{978A2E76-F5D6-41DF-F425-EE3CEB7E5055}"/>
                    </a:ext>
                  </a:extLst>
                </p:cNvPr>
                <p:cNvSpPr/>
                <p:nvPr/>
              </p:nvSpPr>
              <p:spPr>
                <a:xfrm>
                  <a:off x="3204214" y="4666833"/>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644">
                    <a:defRPr/>
                  </a:pPr>
                  <a:endParaRPr lang="en-US" sz="1324">
                    <a:solidFill>
                      <a:srgbClr val="FFFFFF"/>
                    </a:solidFill>
                    <a:latin typeface="Segoe UI"/>
                  </a:endParaRPr>
                </a:p>
              </p:txBody>
            </p:sp>
          </p:grpSp>
          <p:sp>
            <p:nvSpPr>
              <p:cNvPr id="18" name="Rounded Rectangle 95">
                <a:extLst>
                  <a:ext uri="{FF2B5EF4-FFF2-40B4-BE49-F238E27FC236}">
                    <a16:creationId xmlns:a16="http://schemas.microsoft.com/office/drawing/2014/main" id="{EC03E951-A7B4-AAAF-B0DD-6659A23E8C92}"/>
                  </a:ext>
                </a:extLst>
              </p:cNvPr>
              <p:cNvSpPr/>
              <p:nvPr/>
            </p:nvSpPr>
            <p:spPr bwMode="auto">
              <a:xfrm>
                <a:off x="4017473" y="3919891"/>
                <a:ext cx="1780820" cy="625540"/>
              </a:xfrm>
              <a:prstGeom prst="roundRect">
                <a:avLst/>
              </a:prstGeom>
              <a:noFill/>
              <a:ln w="12700" cap="flat" cmpd="sng" algn="ctr">
                <a:noFill/>
                <a:prstDash val="solid"/>
                <a:miter lim="800000"/>
                <a:headEnd type="none" w="med" len="med"/>
                <a:tailEnd type="none" w="med" len="med"/>
              </a:ln>
              <a:effectLst/>
            </p:spPr>
            <p:txBody>
              <a:bodyPr rot="0" spcFirstLastPara="0" vert="horz" wrap="square" lIns="53992" tIns="80989" rIns="53992" bIns="8098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99220" fontAlgn="base">
                  <a:lnSpc>
                    <a:spcPct val="90000"/>
                  </a:lnSpc>
                  <a:spcBef>
                    <a:spcPct val="0"/>
                  </a:spcBef>
                  <a:spcAft>
                    <a:spcPct val="0"/>
                  </a:spcAft>
                  <a:defRPr/>
                </a:pPr>
                <a:r>
                  <a:rPr lang="en-US" sz="1350" kern="0" dirty="0">
                    <a:ln w="3175">
                      <a:noFill/>
                    </a:ln>
                    <a:solidFill>
                      <a:schemeClr val="accent2"/>
                    </a:solidFill>
                    <a:latin typeface="Open Sans SemiBold"/>
                    <a:ea typeface="Open Sans SemiBold"/>
                    <a:cs typeface="Open Sans SemiBold"/>
                  </a:rPr>
                  <a:t>Mac Catalyst</a:t>
                </a:r>
              </a:p>
            </p:txBody>
          </p:sp>
        </p:grpSp>
        <p:grpSp>
          <p:nvGrpSpPr>
            <p:cNvPr id="63" name="Group 62">
              <a:extLst>
                <a:ext uri="{FF2B5EF4-FFF2-40B4-BE49-F238E27FC236}">
                  <a16:creationId xmlns:a16="http://schemas.microsoft.com/office/drawing/2014/main" id="{AE225A2A-7833-D79D-5E7C-85BEF6B2606C}"/>
                </a:ext>
              </a:extLst>
            </p:cNvPr>
            <p:cNvGrpSpPr/>
            <p:nvPr/>
          </p:nvGrpSpPr>
          <p:grpSpPr>
            <a:xfrm>
              <a:off x="6857010" y="3222177"/>
              <a:ext cx="1079847" cy="1347893"/>
              <a:chOff x="6744195" y="3197538"/>
              <a:chExt cx="1079847" cy="1347893"/>
            </a:xfrm>
          </p:grpSpPr>
          <p:sp>
            <p:nvSpPr>
              <p:cNvPr id="29" name="TextBox 4">
                <a:extLst>
                  <a:ext uri="{FF2B5EF4-FFF2-40B4-BE49-F238E27FC236}">
                    <a16:creationId xmlns:a16="http://schemas.microsoft.com/office/drawing/2014/main" id="{1A45007D-DA33-F8FA-BB3D-BB7194D1212B}"/>
                  </a:ext>
                </a:extLst>
              </p:cNvPr>
              <p:cNvSpPr txBox="1"/>
              <p:nvPr/>
            </p:nvSpPr>
            <p:spPr>
              <a:xfrm>
                <a:off x="7085987" y="3392174"/>
                <a:ext cx="459955" cy="28478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669">
                  <a:defRPr/>
                </a:pPr>
                <a:r>
                  <a:rPr lang="en-US" sz="788"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iOS</a:t>
                </a:r>
              </a:p>
            </p:txBody>
          </p:sp>
          <p:sp>
            <p:nvSpPr>
              <p:cNvPr id="30" name="Graphic 91" descr="Smart Phone with solid fill">
                <a:extLst>
                  <a:ext uri="{FF2B5EF4-FFF2-40B4-BE49-F238E27FC236}">
                    <a16:creationId xmlns:a16="http://schemas.microsoft.com/office/drawing/2014/main" id="{82A93576-3B14-04ED-0ABF-F4D52F05031D}"/>
                  </a:ext>
                </a:extLst>
              </p:cNvPr>
              <p:cNvSpPr/>
              <p:nvPr/>
            </p:nvSpPr>
            <p:spPr>
              <a:xfrm>
                <a:off x="7103421" y="3197538"/>
                <a:ext cx="361394" cy="63728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644">
                  <a:defRPr/>
                </a:pPr>
                <a:endParaRPr lang="en-US" sz="1324">
                  <a:solidFill>
                    <a:srgbClr val="FFFFFF"/>
                  </a:solidFill>
                  <a:latin typeface="Segoe UI"/>
                </a:endParaRPr>
              </a:p>
            </p:txBody>
          </p:sp>
          <p:sp>
            <p:nvSpPr>
              <p:cNvPr id="20" name="Rounded Rectangle 93">
                <a:extLst>
                  <a:ext uri="{FF2B5EF4-FFF2-40B4-BE49-F238E27FC236}">
                    <a16:creationId xmlns:a16="http://schemas.microsoft.com/office/drawing/2014/main" id="{8FE93C8C-B953-B969-FF80-D4BD7C608FE4}"/>
                  </a:ext>
                </a:extLst>
              </p:cNvPr>
              <p:cNvSpPr/>
              <p:nvPr/>
            </p:nvSpPr>
            <p:spPr bwMode="auto">
              <a:xfrm>
                <a:off x="6744195"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53992" tIns="80989" rIns="53992" bIns="8098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99220" fontAlgn="base">
                  <a:lnSpc>
                    <a:spcPct val="90000"/>
                  </a:lnSpc>
                  <a:spcBef>
                    <a:spcPct val="0"/>
                  </a:spcBef>
                  <a:spcAft>
                    <a:spcPct val="0"/>
                  </a:spcAft>
                  <a:defRPr/>
                </a:pPr>
                <a:r>
                  <a:rPr lang="en-US" sz="1350" kern="0" dirty="0">
                    <a:ln w="3175">
                      <a:noFill/>
                    </a:ln>
                    <a:solidFill>
                      <a:schemeClr val="accent2"/>
                    </a:solidFill>
                    <a:latin typeface="Open Sans SemiBold"/>
                    <a:ea typeface="Open Sans SemiBold"/>
                    <a:cs typeface="Open Sans SemiBold"/>
                  </a:rPr>
                  <a:t>iOS</a:t>
                </a:r>
              </a:p>
            </p:txBody>
          </p:sp>
        </p:grpSp>
        <p:grpSp>
          <p:nvGrpSpPr>
            <p:cNvPr id="64" name="Group 63">
              <a:extLst>
                <a:ext uri="{FF2B5EF4-FFF2-40B4-BE49-F238E27FC236}">
                  <a16:creationId xmlns:a16="http://schemas.microsoft.com/office/drawing/2014/main" id="{D73F386F-EF15-23EE-1AE7-179EDB7F6C1D}"/>
                </a:ext>
              </a:extLst>
            </p:cNvPr>
            <p:cNvGrpSpPr/>
            <p:nvPr/>
          </p:nvGrpSpPr>
          <p:grpSpPr>
            <a:xfrm>
              <a:off x="9033707" y="3221114"/>
              <a:ext cx="1253294" cy="1348956"/>
              <a:chOff x="9033707" y="3196475"/>
              <a:chExt cx="1253294" cy="1348956"/>
            </a:xfrm>
          </p:grpSpPr>
          <p:grpSp>
            <p:nvGrpSpPr>
              <p:cNvPr id="44" name="Graphic 8" descr="Smart Phone outline">
                <a:extLst>
                  <a:ext uri="{FF2B5EF4-FFF2-40B4-BE49-F238E27FC236}">
                    <a16:creationId xmlns:a16="http://schemas.microsoft.com/office/drawing/2014/main" id="{4ABCA2C6-AEFB-73CC-A08C-94892546BE3E}"/>
                  </a:ext>
                </a:extLst>
              </p:cNvPr>
              <p:cNvGrpSpPr/>
              <p:nvPr/>
            </p:nvGrpSpPr>
            <p:grpSpPr>
              <a:xfrm>
                <a:off x="9469369" y="3196475"/>
                <a:ext cx="381969" cy="649829"/>
                <a:chOff x="5505634" y="4735657"/>
                <a:chExt cx="381969" cy="649829"/>
              </a:xfrm>
              <a:solidFill>
                <a:schemeClr val="tx1"/>
              </a:solidFill>
            </p:grpSpPr>
            <p:sp>
              <p:nvSpPr>
                <p:cNvPr id="45" name="Freeform: Shape 44">
                  <a:extLst>
                    <a:ext uri="{FF2B5EF4-FFF2-40B4-BE49-F238E27FC236}">
                      <a16:creationId xmlns:a16="http://schemas.microsoft.com/office/drawing/2014/main" id="{97A61B10-25B7-509B-780B-11492C1EDEE8}"/>
                    </a:ext>
                  </a:extLst>
                </p:cNvPr>
                <p:cNvSpPr/>
                <p:nvPr/>
              </p:nvSpPr>
              <p:spPr>
                <a:xfrm>
                  <a:off x="5543831" y="4809480"/>
                  <a:ext cx="305575" cy="502161"/>
                </a:xfrm>
                <a:custGeom>
                  <a:avLst/>
                  <a:gdLst>
                    <a:gd name="connsiteX0" fmla="*/ 15279 w 305575"/>
                    <a:gd name="connsiteY0" fmla="*/ 0 h 502161"/>
                    <a:gd name="connsiteX1" fmla="*/ 0 w 305575"/>
                    <a:gd name="connsiteY1" fmla="*/ 0 h 502161"/>
                    <a:gd name="connsiteX2" fmla="*/ 0 w 305575"/>
                    <a:gd name="connsiteY2" fmla="*/ 502161 h 502161"/>
                    <a:gd name="connsiteX3" fmla="*/ 305576 w 305575"/>
                    <a:gd name="connsiteY3" fmla="*/ 502161 h 502161"/>
                    <a:gd name="connsiteX4" fmla="*/ 305576 w 305575"/>
                    <a:gd name="connsiteY4" fmla="*/ 0 h 502161"/>
                    <a:gd name="connsiteX5" fmla="*/ 15279 w 305575"/>
                    <a:gd name="connsiteY5" fmla="*/ 0 h 502161"/>
                    <a:gd name="connsiteX6" fmla="*/ 290297 w 305575"/>
                    <a:gd name="connsiteY6" fmla="*/ 487396 h 502161"/>
                    <a:gd name="connsiteX7" fmla="*/ 15279 w 305575"/>
                    <a:gd name="connsiteY7" fmla="*/ 487396 h 502161"/>
                    <a:gd name="connsiteX8" fmla="*/ 15279 w 305575"/>
                    <a:gd name="connsiteY8" fmla="*/ 14765 h 502161"/>
                    <a:gd name="connsiteX9" fmla="*/ 290297 w 305575"/>
                    <a:gd name="connsiteY9" fmla="*/ 14765 h 50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75" h="502161">
                      <a:moveTo>
                        <a:pt x="15279" y="0"/>
                      </a:moveTo>
                      <a:lnTo>
                        <a:pt x="0" y="0"/>
                      </a:lnTo>
                      <a:lnTo>
                        <a:pt x="0" y="502161"/>
                      </a:lnTo>
                      <a:lnTo>
                        <a:pt x="305576" y="502161"/>
                      </a:lnTo>
                      <a:lnTo>
                        <a:pt x="305576" y="0"/>
                      </a:lnTo>
                      <a:lnTo>
                        <a:pt x="15279" y="0"/>
                      </a:lnTo>
                      <a:close/>
                      <a:moveTo>
                        <a:pt x="290297" y="487396"/>
                      </a:moveTo>
                      <a:lnTo>
                        <a:pt x="15279" y="487396"/>
                      </a:lnTo>
                      <a:lnTo>
                        <a:pt x="15279" y="14765"/>
                      </a:lnTo>
                      <a:lnTo>
                        <a:pt x="290297" y="14765"/>
                      </a:lnTo>
                      <a:close/>
                    </a:path>
                  </a:pathLst>
                </a:custGeom>
                <a:grpFill/>
                <a:ln w="7541" cap="flat">
                  <a:noFill/>
                  <a:prstDash val="solid"/>
                  <a:miter/>
                </a:ln>
              </p:spPr>
              <p:txBody>
                <a:bodyPr rtlCol="0" anchor="ctr"/>
                <a:lstStyle/>
                <a:p>
                  <a:pPr defTabSz="685800">
                    <a:defRPr/>
                  </a:pPr>
                  <a:endParaRPr lang="en-US" sz="1350" kern="1200">
                    <a:solidFill>
                      <a:srgbClr val="3A20A0"/>
                    </a:solidFill>
                    <a:latin typeface="Open Sans"/>
                    <a:ea typeface="+mn-ea"/>
                    <a:cs typeface="+mn-cs"/>
                  </a:endParaRPr>
                </a:p>
              </p:txBody>
            </p:sp>
            <p:sp>
              <p:nvSpPr>
                <p:cNvPr id="46" name="Freeform: Shape 45">
                  <a:extLst>
                    <a:ext uri="{FF2B5EF4-FFF2-40B4-BE49-F238E27FC236}">
                      <a16:creationId xmlns:a16="http://schemas.microsoft.com/office/drawing/2014/main" id="{AD237996-0D30-8F38-1C97-4855FED0BC15}"/>
                    </a:ext>
                  </a:extLst>
                </p:cNvPr>
                <p:cNvSpPr/>
                <p:nvPr/>
              </p:nvSpPr>
              <p:spPr>
                <a:xfrm>
                  <a:off x="5505634" y="4735657"/>
                  <a:ext cx="381969" cy="649829"/>
                </a:xfrm>
                <a:custGeom>
                  <a:avLst/>
                  <a:gdLst>
                    <a:gd name="connsiteX0" fmla="*/ 366691 w 381969"/>
                    <a:gd name="connsiteY0" fmla="*/ 0 h 649829"/>
                    <a:gd name="connsiteX1" fmla="*/ 15279 w 381969"/>
                    <a:gd name="connsiteY1" fmla="*/ 0 h 649829"/>
                    <a:gd name="connsiteX2" fmla="*/ 0 w 381969"/>
                    <a:gd name="connsiteY2" fmla="*/ 14765 h 649829"/>
                    <a:gd name="connsiteX3" fmla="*/ 0 w 381969"/>
                    <a:gd name="connsiteY3" fmla="*/ 635065 h 649829"/>
                    <a:gd name="connsiteX4" fmla="*/ 15279 w 381969"/>
                    <a:gd name="connsiteY4" fmla="*/ 649830 h 649829"/>
                    <a:gd name="connsiteX5" fmla="*/ 366691 w 381969"/>
                    <a:gd name="connsiteY5" fmla="*/ 649830 h 649829"/>
                    <a:gd name="connsiteX6" fmla="*/ 381970 w 381969"/>
                    <a:gd name="connsiteY6" fmla="*/ 635065 h 649829"/>
                    <a:gd name="connsiteX7" fmla="*/ 381970 w 381969"/>
                    <a:gd name="connsiteY7" fmla="*/ 14765 h 649829"/>
                    <a:gd name="connsiteX8" fmla="*/ 366691 w 381969"/>
                    <a:gd name="connsiteY8" fmla="*/ 0 h 649829"/>
                    <a:gd name="connsiteX9" fmla="*/ 366691 w 381969"/>
                    <a:gd name="connsiteY9" fmla="*/ 635065 h 649829"/>
                    <a:gd name="connsiteX10" fmla="*/ 15279 w 381969"/>
                    <a:gd name="connsiteY10" fmla="*/ 635065 h 649829"/>
                    <a:gd name="connsiteX11" fmla="*/ 15279 w 381969"/>
                    <a:gd name="connsiteY11" fmla="*/ 14765 h 649829"/>
                    <a:gd name="connsiteX12" fmla="*/ 366691 w 381969"/>
                    <a:gd name="connsiteY12" fmla="*/ 14765 h 6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969" h="649829">
                      <a:moveTo>
                        <a:pt x="366691" y="0"/>
                      </a:moveTo>
                      <a:lnTo>
                        <a:pt x="15279" y="0"/>
                      </a:lnTo>
                      <a:cubicBezTo>
                        <a:pt x="6851" y="24"/>
                        <a:pt x="25" y="6620"/>
                        <a:pt x="0" y="14765"/>
                      </a:cubicBezTo>
                      <a:lnTo>
                        <a:pt x="0" y="635065"/>
                      </a:lnTo>
                      <a:cubicBezTo>
                        <a:pt x="29" y="643208"/>
                        <a:pt x="6853" y="649802"/>
                        <a:pt x="15279" y="649830"/>
                      </a:cubicBezTo>
                      <a:lnTo>
                        <a:pt x="366691" y="649830"/>
                      </a:lnTo>
                      <a:cubicBezTo>
                        <a:pt x="375115" y="649797"/>
                        <a:pt x="381936" y="643206"/>
                        <a:pt x="381970" y="635065"/>
                      </a:cubicBezTo>
                      <a:lnTo>
                        <a:pt x="381970" y="14765"/>
                      </a:lnTo>
                      <a:cubicBezTo>
                        <a:pt x="381941" y="6622"/>
                        <a:pt x="375117" y="28"/>
                        <a:pt x="366691" y="0"/>
                      </a:cubicBezTo>
                      <a:close/>
                      <a:moveTo>
                        <a:pt x="366691" y="635065"/>
                      </a:moveTo>
                      <a:lnTo>
                        <a:pt x="15279" y="635065"/>
                      </a:lnTo>
                      <a:lnTo>
                        <a:pt x="15279" y="14765"/>
                      </a:lnTo>
                      <a:lnTo>
                        <a:pt x="366691" y="14765"/>
                      </a:lnTo>
                      <a:close/>
                    </a:path>
                  </a:pathLst>
                </a:custGeom>
                <a:grpFill/>
                <a:ln w="7541" cap="flat">
                  <a:noFill/>
                  <a:prstDash val="solid"/>
                  <a:miter/>
                </a:ln>
              </p:spPr>
              <p:txBody>
                <a:bodyPr rtlCol="0" anchor="ctr"/>
                <a:lstStyle/>
                <a:p>
                  <a:pPr defTabSz="685800">
                    <a:defRPr/>
                  </a:pPr>
                  <a:endParaRPr lang="en-US" sz="1350" kern="1200">
                    <a:solidFill>
                      <a:srgbClr val="3A20A0"/>
                    </a:solidFill>
                    <a:latin typeface="Open Sans"/>
                    <a:ea typeface="+mn-ea"/>
                    <a:cs typeface="+mn-cs"/>
                  </a:endParaRPr>
                </a:p>
              </p:txBody>
            </p:sp>
            <p:sp>
              <p:nvSpPr>
                <p:cNvPr id="47" name="Freeform: Shape 46">
                  <a:extLst>
                    <a:ext uri="{FF2B5EF4-FFF2-40B4-BE49-F238E27FC236}">
                      <a16:creationId xmlns:a16="http://schemas.microsoft.com/office/drawing/2014/main" id="{FD9C9358-EB59-8E39-AC9A-54B0C62D9CAB}"/>
                    </a:ext>
                  </a:extLst>
                </p:cNvPr>
                <p:cNvSpPr/>
                <p:nvPr/>
              </p:nvSpPr>
              <p:spPr>
                <a:xfrm>
                  <a:off x="5658422" y="4772569"/>
                  <a:ext cx="84033" cy="14764"/>
                </a:xfrm>
                <a:custGeom>
                  <a:avLst/>
                  <a:gdLst>
                    <a:gd name="connsiteX0" fmla="*/ 7639 w 84033"/>
                    <a:gd name="connsiteY0" fmla="*/ 14765 h 14764"/>
                    <a:gd name="connsiteX1" fmla="*/ 76394 w 84033"/>
                    <a:gd name="connsiteY1" fmla="*/ 14765 h 14764"/>
                    <a:gd name="connsiteX2" fmla="*/ 84033 w 84033"/>
                    <a:gd name="connsiteY2" fmla="*/ 7382 h 14764"/>
                    <a:gd name="connsiteX3" fmla="*/ 76394 w 84033"/>
                    <a:gd name="connsiteY3" fmla="*/ 0 h 14764"/>
                    <a:gd name="connsiteX4" fmla="*/ 7639 w 84033"/>
                    <a:gd name="connsiteY4" fmla="*/ 0 h 14764"/>
                    <a:gd name="connsiteX5" fmla="*/ 0 w 84033"/>
                    <a:gd name="connsiteY5" fmla="*/ 7382 h 14764"/>
                    <a:gd name="connsiteX6" fmla="*/ 7639 w 84033"/>
                    <a:gd name="connsiteY6" fmla="*/ 14765 h 1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33" h="14764">
                      <a:moveTo>
                        <a:pt x="7639" y="14765"/>
                      </a:moveTo>
                      <a:lnTo>
                        <a:pt x="76394" y="14765"/>
                      </a:lnTo>
                      <a:cubicBezTo>
                        <a:pt x="80613" y="14765"/>
                        <a:pt x="84033" y="11460"/>
                        <a:pt x="84033" y="7382"/>
                      </a:cubicBezTo>
                      <a:cubicBezTo>
                        <a:pt x="84033" y="3305"/>
                        <a:pt x="80613" y="0"/>
                        <a:pt x="76394" y="0"/>
                      </a:cubicBezTo>
                      <a:lnTo>
                        <a:pt x="7639" y="0"/>
                      </a:lnTo>
                      <a:cubicBezTo>
                        <a:pt x="3420" y="0"/>
                        <a:pt x="0" y="3305"/>
                        <a:pt x="0" y="7382"/>
                      </a:cubicBezTo>
                      <a:cubicBezTo>
                        <a:pt x="0" y="11460"/>
                        <a:pt x="3420" y="14765"/>
                        <a:pt x="7639" y="14765"/>
                      </a:cubicBezTo>
                      <a:close/>
                    </a:path>
                  </a:pathLst>
                </a:custGeom>
                <a:grpFill/>
                <a:ln w="7541" cap="flat">
                  <a:noFill/>
                  <a:prstDash val="solid"/>
                  <a:miter/>
                </a:ln>
              </p:spPr>
              <p:txBody>
                <a:bodyPr rtlCol="0" anchor="ctr"/>
                <a:lstStyle/>
                <a:p>
                  <a:pPr defTabSz="685800">
                    <a:defRPr/>
                  </a:pPr>
                  <a:endParaRPr lang="en-US" sz="1350" kern="1200">
                    <a:solidFill>
                      <a:srgbClr val="3A20A0"/>
                    </a:solidFill>
                    <a:latin typeface="Open Sans"/>
                    <a:ea typeface="+mn-ea"/>
                    <a:cs typeface="+mn-cs"/>
                  </a:endParaRPr>
                </a:p>
              </p:txBody>
            </p:sp>
          </p:grpSp>
          <p:sp>
            <p:nvSpPr>
              <p:cNvPr id="19" name="Rounded Rectangle 96">
                <a:extLst>
                  <a:ext uri="{FF2B5EF4-FFF2-40B4-BE49-F238E27FC236}">
                    <a16:creationId xmlns:a16="http://schemas.microsoft.com/office/drawing/2014/main" id="{032B493C-4C28-B707-B0ED-927598049ABA}"/>
                  </a:ext>
                </a:extLst>
              </p:cNvPr>
              <p:cNvSpPr/>
              <p:nvPr/>
            </p:nvSpPr>
            <p:spPr bwMode="auto">
              <a:xfrm>
                <a:off x="9033707" y="3909366"/>
                <a:ext cx="1253294"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53992" tIns="80989" rIns="53992" bIns="8098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99220" fontAlgn="base">
                  <a:lnSpc>
                    <a:spcPct val="90000"/>
                  </a:lnSpc>
                  <a:spcBef>
                    <a:spcPct val="0"/>
                  </a:spcBef>
                  <a:spcAft>
                    <a:spcPct val="0"/>
                  </a:spcAft>
                  <a:defRPr/>
                </a:pPr>
                <a:r>
                  <a:rPr lang="en-US" sz="1350" kern="0" dirty="0">
                    <a:ln w="3175">
                      <a:noFill/>
                    </a:ln>
                    <a:solidFill>
                      <a:schemeClr val="accent2"/>
                    </a:solidFill>
                    <a:latin typeface="Open Sans SemiBold"/>
                    <a:ea typeface="Open Sans SemiBold"/>
                    <a:cs typeface="Open Sans SemiBold"/>
                  </a:rPr>
                  <a:t>Android</a:t>
                </a:r>
              </a:p>
            </p:txBody>
          </p:sp>
          <p:sp>
            <p:nvSpPr>
              <p:cNvPr id="51" name="Freeform 5">
                <a:extLst>
                  <a:ext uri="{FF2B5EF4-FFF2-40B4-BE49-F238E27FC236}">
                    <a16:creationId xmlns:a16="http://schemas.microsoft.com/office/drawing/2014/main" id="{133A7080-CBCF-987F-C9EC-4C99D7216FC8}"/>
                  </a:ext>
                </a:extLst>
              </p:cNvPr>
              <p:cNvSpPr>
                <a:spLocks noEditPoints="1"/>
              </p:cNvSpPr>
              <p:nvPr/>
            </p:nvSpPr>
            <p:spPr bwMode="auto">
              <a:xfrm>
                <a:off x="9543672" y="3383656"/>
                <a:ext cx="233362"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1200">
                  <a:solidFill>
                    <a:srgbClr val="3A20A0"/>
                  </a:solidFill>
                  <a:latin typeface="Open Sans"/>
                  <a:ea typeface="+mn-ea"/>
                  <a:cs typeface="+mn-cs"/>
                </a:endParaRPr>
              </a:p>
            </p:txBody>
          </p:sp>
        </p:grpSp>
      </p:grpSp>
      <p:sp>
        <p:nvSpPr>
          <p:cNvPr id="52" name="TextBox 51">
            <a:extLst>
              <a:ext uri="{FF2B5EF4-FFF2-40B4-BE49-F238E27FC236}">
                <a16:creationId xmlns:a16="http://schemas.microsoft.com/office/drawing/2014/main" id="{E8498EDA-D6B8-5483-8BE5-806A5F1AD33A}"/>
              </a:ext>
            </a:extLst>
          </p:cNvPr>
          <p:cNvSpPr txBox="1"/>
          <p:nvPr/>
        </p:nvSpPr>
        <p:spPr>
          <a:xfrm>
            <a:off x="441197" y="1851706"/>
            <a:ext cx="8263890" cy="386740"/>
          </a:xfrm>
          <a:prstGeom prst="roundRect">
            <a:avLst>
              <a:gd name="adj" fmla="val 50000"/>
            </a:avLst>
          </a:prstGeom>
          <a:solidFill>
            <a:srgbClr val="264150"/>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775">
              <a:defRPr/>
            </a:pPr>
            <a:r>
              <a:rPr lang="en-US" sz="1500" dirty="0"/>
              <a:t>Single project system, single codebase</a:t>
            </a:r>
          </a:p>
        </p:txBody>
      </p:sp>
    </p:spTree>
    <p:extLst>
      <p:ext uri="{BB962C8B-B14F-4D97-AF65-F5344CB8AC3E}">
        <p14:creationId xmlns:p14="http://schemas.microsoft.com/office/powerpoint/2010/main" val="2513631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2"/>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42" presetClass="path" presetSubtype="0" decel="100000" fill="hold" grpId="1" nodeType="withEffect">
                                  <p:stCondLst>
                                    <p:cond delay="0"/>
                                  </p:stCondLst>
                                  <p:childTnLst>
                                    <p:animMotion origin="layout" path="M 4.16667E-6 0.04606 L 4.16667E-6 0 " pathEditMode="relative" rAng="0" ptsTypes="AA">
                                      <p:cBhvr>
                                        <p:cTn id="15" dur="500" fill="hold"/>
                                        <p:tgtEl>
                                          <p:spTgt spid="52"/>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4.16667E-6 0.04606 L 4.16667E-6 0 " pathEditMode="relative" rAng="0" ptsTypes="AA">
                                      <p:cBhvr>
                                        <p:cTn id="21" dur="500" fill="hold"/>
                                        <p:tgtEl>
                                          <p:spTgt spid="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2" grpId="0" animBg="1"/>
      <p:bldP spid="52" grpId="1"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2644</Words>
  <Application>Microsoft Office PowerPoint</Application>
  <PresentationFormat>On-screen Show (16:9)</PresentationFormat>
  <Paragraphs>264</Paragraphs>
  <Slides>41</Slides>
  <Notes>18</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3" baseType="lpstr">
      <vt:lpstr>Open Sans SemiBold</vt:lpstr>
      <vt:lpstr>Calibri</vt:lpstr>
      <vt:lpstr>MS Gothic</vt:lpstr>
      <vt:lpstr>Quattrocento Sans</vt:lpstr>
      <vt:lpstr>Segoe UI</vt:lpstr>
      <vt:lpstr>Open Sans</vt:lpstr>
      <vt:lpstr>Space Grotesk</vt:lpstr>
      <vt:lpstr>Times New Roman</vt:lpstr>
      <vt:lpstr>Arial</vt:lpstr>
      <vt:lpstr>Segoe UI Semilight</vt:lpstr>
      <vt:lpstr>Simple Light</vt:lpstr>
      <vt:lpstr>Bitmap Image</vt:lpstr>
      <vt:lpstr>TRIP TO .NET MAUI</vt:lpstr>
      <vt:lpstr>About me</vt:lpstr>
      <vt:lpstr>PowerPoint Presentation</vt:lpstr>
      <vt:lpstr>PowerPoint Presentation</vt:lpstr>
      <vt:lpstr>ONCE UPON A TIME… </vt:lpstr>
      <vt:lpstr>Xamarin</vt:lpstr>
      <vt:lpstr>Xamarin.Forms</vt:lpstr>
      <vt:lpstr>PowerPoint Presentation</vt:lpstr>
      <vt:lpstr>.NET Multi-platform App UI (MAUI)</vt:lpstr>
      <vt:lpstr>.NET Multi-platform App UI is the most productive way to develop native apps with a single codebase that perform great on any consumer device you might think of.</vt:lpstr>
      <vt:lpstr>One codebase, single project, multi target</vt:lpstr>
      <vt:lpstr>Native</vt:lpstr>
      <vt:lpstr>Over 50 Controls, Layouts and Views</vt:lpstr>
      <vt:lpstr>Multi-window</vt:lpstr>
      <vt:lpstr>Beyond UI</vt:lpstr>
      <vt:lpstr>Modern Patterns</vt:lpstr>
      <vt:lpstr>.NET MAUI Hot Restart</vt:lpstr>
      <vt:lpstr>Visual Studio iOS Simulator Remoting </vt:lpstr>
      <vt:lpstr>.NET MAUI in .NET 8</vt:lpstr>
      <vt:lpstr>PowerPoint Presentation</vt:lpstr>
      <vt:lpstr>Visual Studio Code extension   </vt:lpstr>
      <vt:lpstr>.NET CLI </vt:lpstr>
      <vt:lpstr>Visual Studio 2022</vt:lpstr>
      <vt:lpstr>Visual Studio</vt:lpstr>
      <vt:lpstr>Visual Studio 2022 for Mac</vt:lpstr>
      <vt:lpstr>PowerPoint Presentation</vt:lpstr>
      <vt:lpstr> Performance Improvements in  .NET MAuI</vt:lpstr>
      <vt:lpstr>.NET MAUI: Fundamentals &amp; Quality</vt:lpstr>
      <vt:lpstr>PowerPoint Presentation</vt:lpstr>
      <vt:lpstr>PowerPoint Presentation</vt:lpstr>
      <vt:lpstr>NativeAOT on iOS, Experimental Support</vt:lpstr>
      <vt:lpstr>Memory Leaks on Apple Platforms</vt:lpstr>
      <vt:lpstr>Android: Improvements in Java interop</vt:lpstr>
      <vt:lpstr>Android: Improvements in Java interop</vt:lpstr>
      <vt:lpstr>Android: Improvements in Java interop</vt:lpstr>
      <vt:lpstr>Resources</vt:lpstr>
      <vt:lpstr>Ready for the stores </vt:lpstr>
      <vt:lpstr>Questions Time</vt:lpstr>
      <vt:lpstr>   Thank you!</vt:lpstr>
      <vt:lpstr>PowerPoint Presentation</vt:lpstr>
      <vt:lpstr>Ready for the stores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dc:title>
  <cp:lastModifiedBy>Codrina Merigo</cp:lastModifiedBy>
  <cp:revision>89</cp:revision>
  <dcterms:modified xsi:type="dcterms:W3CDTF">2023-11-28T20:54:34Z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2017-11-17T18:00:55.6543177Z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ies>
</file>